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8"/>
  </p:notesMasterIdLst>
  <p:sldIdLst>
    <p:sldId id="463" r:id="rId5"/>
    <p:sldId id="464" r:id="rId6"/>
    <p:sldId id="465" r:id="rId7"/>
    <p:sldId id="466" r:id="rId8"/>
    <p:sldId id="468" r:id="rId9"/>
    <p:sldId id="469" r:id="rId10"/>
    <p:sldId id="467" r:id="rId11"/>
    <p:sldId id="470" r:id="rId12"/>
    <p:sldId id="471" r:id="rId13"/>
    <p:sldId id="472" r:id="rId14"/>
    <p:sldId id="473" r:id="rId15"/>
    <p:sldId id="474" r:id="rId16"/>
    <p:sldId id="475" r:id="rId17"/>
    <p:sldId id="476" r:id="rId18"/>
    <p:sldId id="477" r:id="rId19"/>
    <p:sldId id="478" r:id="rId20"/>
    <p:sldId id="479" r:id="rId21"/>
    <p:sldId id="480" r:id="rId22"/>
    <p:sldId id="318" r:id="rId23"/>
    <p:sldId id="315" r:id="rId24"/>
    <p:sldId id="281" r:id="rId25"/>
    <p:sldId id="278" r:id="rId26"/>
    <p:sldId id="348" r:id="rId27"/>
    <p:sldId id="279" r:id="rId28"/>
    <p:sldId id="305" r:id="rId29"/>
    <p:sldId id="297" r:id="rId30"/>
    <p:sldId id="298" r:id="rId31"/>
    <p:sldId id="299" r:id="rId32"/>
    <p:sldId id="352" r:id="rId33"/>
    <p:sldId id="303" r:id="rId34"/>
    <p:sldId id="304" r:id="rId35"/>
    <p:sldId id="306" r:id="rId36"/>
    <p:sldId id="307" r:id="rId37"/>
    <p:sldId id="308" r:id="rId38"/>
    <p:sldId id="317" r:id="rId39"/>
    <p:sldId id="310" r:id="rId40"/>
    <p:sldId id="312" r:id="rId41"/>
    <p:sldId id="419" r:id="rId42"/>
    <p:sldId id="458" r:id="rId43"/>
    <p:sldId id="459" r:id="rId44"/>
    <p:sldId id="460" r:id="rId45"/>
    <p:sldId id="461" r:id="rId46"/>
    <p:sldId id="300" r:id="rId4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B45A"/>
    <a:srgbClr val="D8615C"/>
    <a:srgbClr val="B24F4A"/>
    <a:srgbClr val="D1B35C"/>
    <a:srgbClr val="F3B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03"/>
    <p:restoredTop sz="92069"/>
  </p:normalViewPr>
  <p:slideViewPr>
    <p:cSldViewPr snapToGrid="0" snapToObjects="1">
      <p:cViewPr varScale="1">
        <p:scale>
          <a:sx n="120" d="100"/>
          <a:sy n="120" d="100"/>
        </p:scale>
        <p:origin x="184" y="1264"/>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C8FA1-DEE5-554C-93B2-6A80EF67B0CD}" type="datetimeFigureOut">
              <a:rPr lang="en-US" smtClean="0"/>
              <a:t>4/22/21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4801F-3399-D843-9BB3-B373F3B032C7}" type="slidenum">
              <a:rPr lang="en-US" smtClean="0"/>
              <a:t>‹Nº›</a:t>
            </a:fld>
            <a:endParaRPr lang="en-US"/>
          </a:p>
        </p:txBody>
      </p:sp>
    </p:spTree>
    <p:extLst>
      <p:ext uri="{BB962C8B-B14F-4D97-AF65-F5344CB8AC3E}">
        <p14:creationId xmlns:p14="http://schemas.microsoft.com/office/powerpoint/2010/main" val="458801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19</a:t>
            </a:fld>
            <a:endParaRPr lang="en-US"/>
          </a:p>
        </p:txBody>
      </p:sp>
    </p:spTree>
    <p:extLst>
      <p:ext uri="{BB962C8B-B14F-4D97-AF65-F5344CB8AC3E}">
        <p14:creationId xmlns:p14="http://schemas.microsoft.com/office/powerpoint/2010/main" val="698574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31</a:t>
            </a:fld>
            <a:endParaRPr lang="en-US"/>
          </a:p>
        </p:txBody>
      </p:sp>
    </p:spTree>
    <p:extLst>
      <p:ext uri="{BB962C8B-B14F-4D97-AF65-F5344CB8AC3E}">
        <p14:creationId xmlns:p14="http://schemas.microsoft.com/office/powerpoint/2010/main" val="82150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32</a:t>
            </a:fld>
            <a:endParaRPr lang="en-US"/>
          </a:p>
        </p:txBody>
      </p:sp>
    </p:spTree>
    <p:extLst>
      <p:ext uri="{BB962C8B-B14F-4D97-AF65-F5344CB8AC3E}">
        <p14:creationId xmlns:p14="http://schemas.microsoft.com/office/powerpoint/2010/main" val="2853294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33</a:t>
            </a:fld>
            <a:endParaRPr lang="en-US"/>
          </a:p>
        </p:txBody>
      </p:sp>
    </p:spTree>
    <p:extLst>
      <p:ext uri="{BB962C8B-B14F-4D97-AF65-F5344CB8AC3E}">
        <p14:creationId xmlns:p14="http://schemas.microsoft.com/office/powerpoint/2010/main" val="631114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eaLnBrk="1" hangingPunct="1">
                  <a:spcAft>
                    <a:spcPts val="1200"/>
                  </a:spcAft>
                </a:pPr>
                <a:endParaRPr lang="es-ES" altLang="es-CR" sz="1200" dirty="0">
                  <a:solidFill>
                    <a:srgbClr val="595959"/>
                  </a:solidFill>
                  <a:latin typeface="Myriad Pro" panose="020B0503030403020204" pitchFamily="34" charset="0"/>
                  <a:ea typeface="ＭＳ Ｐゴシック" panose="020B0600070205080204" pitchFamily="34" charset="-128"/>
                </a:endParaRPr>
              </a:p>
            </p:txBody>
          </p:sp>
        </mc:Choice>
        <mc:Fallback xmlns="">
          <p:sp>
            <p:nvSpPr>
              <p:cNvPr id="3" name="Notes Placeholder 2"/>
              <p:cNvSpPr>
                <a:spLocks noGrp="1"/>
              </p:cNvSpPr>
              <p:nvPr>
                <p:ph type="body" idx="1"/>
              </p:nvPr>
            </p:nvSpPr>
            <p:spPr/>
            <p:txBody>
              <a:bodyPr/>
              <a:lstStyle/>
              <a:p>
                <a:pPr eaLnBrk="1" hangingPunct="1">
                  <a:spcAft>
                    <a:spcPts val="1200"/>
                  </a:spcAft>
                </a:pPr>
                <a:r>
                  <a:rPr lang="es-ES" altLang="es-CR" sz="1200" dirty="0">
                    <a:solidFill>
                      <a:srgbClr val="595959"/>
                    </a:solidFill>
                    <a:latin typeface="Myriad Pro" panose="020B0503030403020204" pitchFamily="34" charset="0"/>
                    <a:ea typeface="ＭＳ Ｐゴシック" panose="020B0600070205080204" pitchFamily="34" charset="-128"/>
                  </a:rPr>
                  <a:t>Que el </a:t>
                </a:r>
                <a:r>
                  <a:rPr lang="es-ES" altLang="es-CR" sz="1200" i="0">
                    <a:solidFill>
                      <a:srgbClr val="595959"/>
                    </a:solidFill>
                    <a:latin typeface="Cambria Math" panose="02040503050406030204" pitchFamily="18" charset="0"/>
                    <a:ea typeface="Cambria Math" panose="02040503050406030204" pitchFamily="18" charset="0"/>
                  </a:rPr>
                  <a:t>∆</a:t>
                </a:r>
                <a:r>
                  <a:rPr lang="es-ES" altLang="es-CR" sz="1200" b="0" i="0">
                    <a:solidFill>
                      <a:srgbClr val="595959"/>
                    </a:solidFill>
                    <a:latin typeface="Cambria Math" panose="02040503050406030204" pitchFamily="18" charset="0"/>
                    <a:ea typeface="Cambria Math" panose="02040503050406030204" pitchFamily="18" charset="0"/>
                  </a:rPr>
                  <a:t>𝑂𝑢𝑡𝑝𝑢𝑡</a:t>
                </a:r>
                <a:r>
                  <a:rPr lang="es-ES" altLang="es-CR" sz="1200" dirty="0">
                    <a:solidFill>
                      <a:srgbClr val="595959"/>
                    </a:solidFill>
                    <a:latin typeface="Myriad Pro" panose="020B0503030403020204" pitchFamily="34" charset="0"/>
                    <a:ea typeface="ＭＳ Ｐゴシック" panose="020B0600070205080204" pitchFamily="34" charset="-128"/>
                  </a:rPr>
                  <a:t> sea una</a:t>
                </a:r>
                <a:r>
                  <a:rPr lang="es-ES" altLang="es-CR" sz="1200" baseline="0" dirty="0">
                    <a:solidFill>
                      <a:srgbClr val="595959"/>
                    </a:solidFill>
                    <a:latin typeface="Myriad Pro" panose="020B0503030403020204" pitchFamily="34" charset="0"/>
                    <a:ea typeface="ＭＳ Ｐゴシック" panose="020B0600070205080204" pitchFamily="34" charset="-128"/>
                  </a:rPr>
                  <a:t> </a:t>
                </a:r>
                <a:r>
                  <a:rPr lang="es-ES" altLang="es-CR" sz="1200" dirty="0">
                    <a:solidFill>
                      <a:srgbClr val="595959"/>
                    </a:solidFill>
                    <a:latin typeface="Myriad Pro" panose="020B0503030403020204" pitchFamily="34" charset="0"/>
                    <a:ea typeface="ＭＳ Ｐゴシック" panose="020B0600070205080204" pitchFamily="34" charset="-128"/>
                  </a:rPr>
                  <a:t>combinación lineal de los cambios </a:t>
                </a:r>
                <a:r>
                  <a:rPr lang="es-ES" altLang="es-CR" sz="1200" i="0">
                    <a:solidFill>
                      <a:srgbClr val="595959"/>
                    </a:solidFill>
                    <a:latin typeface="Cambria Math" panose="02040503050406030204" pitchFamily="18" charset="0"/>
                    <a:ea typeface="Cambria Math" panose="02040503050406030204" pitchFamily="18" charset="0"/>
                  </a:rPr>
                  <a:t>∆</a:t>
                </a:r>
                <a:r>
                  <a:rPr lang="es-ES" altLang="es-CR" sz="1200" b="0" i="0">
                    <a:solidFill>
                      <a:srgbClr val="595959"/>
                    </a:solidFill>
                    <a:latin typeface="Cambria Math" panose="02040503050406030204" pitchFamily="18" charset="0"/>
                    <a:ea typeface="Cambria Math" panose="02040503050406030204" pitchFamily="18" charset="0"/>
                  </a:rPr>
                  <a:t>𝑤_𝑗</a:t>
                </a:r>
                <a:r>
                  <a:rPr lang="es-ES" altLang="es-CR" sz="1200" dirty="0">
                    <a:solidFill>
                      <a:srgbClr val="595959"/>
                    </a:solidFill>
                    <a:latin typeface="Myriad Pro" panose="020B0503030403020204" pitchFamily="34" charset="0"/>
                    <a:ea typeface="ＭＳ Ｐゴシック" panose="020B0600070205080204" pitchFamily="34" charset="-128"/>
                  </a:rPr>
                  <a:t> y </a:t>
                </a:r>
                <a:r>
                  <a:rPr lang="es-ES" altLang="es-CR" sz="1200" i="0">
                    <a:solidFill>
                      <a:srgbClr val="595959"/>
                    </a:solidFill>
                    <a:latin typeface="Cambria Math" panose="02040503050406030204" pitchFamily="18" charset="0"/>
                    <a:ea typeface="Cambria Math" panose="02040503050406030204" pitchFamily="18" charset="0"/>
                  </a:rPr>
                  <a:t>∆</a:t>
                </a:r>
                <a:r>
                  <a:rPr lang="es-ES" altLang="es-CR" sz="1200" b="0" i="0">
                    <a:solidFill>
                      <a:srgbClr val="595959"/>
                    </a:solidFill>
                    <a:latin typeface="Cambria Math" panose="02040503050406030204" pitchFamily="18" charset="0"/>
                    <a:ea typeface="Cambria Math" panose="02040503050406030204" pitchFamily="18" charset="0"/>
                  </a:rPr>
                  <a:t>𝑏</a:t>
                </a:r>
                <a:r>
                  <a:rPr lang="es-ES" altLang="es-CR" sz="1200" dirty="0">
                    <a:solidFill>
                      <a:srgbClr val="595959"/>
                    </a:solidFill>
                    <a:latin typeface="Myriad Pro" panose="020B0503030403020204" pitchFamily="34" charset="0"/>
                    <a:ea typeface="ＭＳ Ｐゴシック" panose="020B0600070205080204" pitchFamily="34" charset="-128"/>
                  </a:rPr>
                  <a:t> hace que podamos controlar</a:t>
                </a:r>
                <a:r>
                  <a:rPr lang="es-ES" altLang="es-CR" sz="1200" baseline="0" dirty="0">
                    <a:solidFill>
                      <a:srgbClr val="595959"/>
                    </a:solidFill>
                    <a:latin typeface="Myriad Pro" panose="020B0503030403020204" pitchFamily="34" charset="0"/>
                    <a:ea typeface="ＭＳ Ｐゴシック" panose="020B0600070205080204" pitchFamily="34" charset="-128"/>
                  </a:rPr>
                  <a:t> y conocer la forma en que el output cambia al cambiar los pesos o el </a:t>
                </a:r>
                <a:r>
                  <a:rPr lang="es-ES" altLang="es-CR" sz="1200" baseline="0" dirty="0" err="1">
                    <a:solidFill>
                      <a:srgbClr val="595959"/>
                    </a:solidFill>
                    <a:latin typeface="Myriad Pro" panose="020B0503030403020204" pitchFamily="34" charset="0"/>
                    <a:ea typeface="ＭＳ Ｐゴシック" panose="020B0600070205080204" pitchFamily="34" charset="-128"/>
                  </a:rPr>
                  <a:t>bias</a:t>
                </a:r>
                <a:r>
                  <a:rPr lang="es-ES" altLang="es-CR" sz="1200" baseline="0" dirty="0">
                    <a:solidFill>
                      <a:srgbClr val="595959"/>
                    </a:solidFill>
                    <a:latin typeface="Myriad Pro" panose="020B0503030403020204" pitchFamily="34" charset="0"/>
                    <a:ea typeface="ＭＳ Ｐゴシック" panose="020B0600070205080204" pitchFamily="34" charset="-128"/>
                  </a:rPr>
                  <a:t>.</a:t>
                </a:r>
                <a:endParaRPr lang="es-ES" altLang="es-CR" sz="1200" dirty="0">
                  <a:solidFill>
                    <a:srgbClr val="595959"/>
                  </a:solidFill>
                  <a:latin typeface="Myriad Pro" panose="020B0503030403020204" pitchFamily="34" charset="0"/>
                  <a:ea typeface="ＭＳ Ｐゴシック" panose="020B0600070205080204" pitchFamily="34" charset="-128"/>
                </a:endParaRPr>
              </a:p>
            </p:txBody>
          </p:sp>
        </mc:Fallback>
      </mc:AlternateContent>
      <p:sp>
        <p:nvSpPr>
          <p:cNvPr id="4" name="Slide Number Placeholder 3"/>
          <p:cNvSpPr>
            <a:spLocks noGrp="1"/>
          </p:cNvSpPr>
          <p:nvPr>
            <p:ph type="sldNum" sz="quarter" idx="5"/>
          </p:nvPr>
        </p:nvSpPr>
        <p:spPr/>
        <p:txBody>
          <a:bodyPr/>
          <a:lstStyle/>
          <a:p>
            <a:fld id="{D4C4801F-3399-D843-9BB3-B373F3B032C7}" type="slidenum">
              <a:rPr lang="en-US" smtClean="0"/>
              <a:t>34</a:t>
            </a:fld>
            <a:endParaRPr lang="en-US"/>
          </a:p>
        </p:txBody>
      </p:sp>
    </p:spTree>
    <p:extLst>
      <p:ext uri="{BB962C8B-B14F-4D97-AF65-F5344CB8AC3E}">
        <p14:creationId xmlns:p14="http://schemas.microsoft.com/office/powerpoint/2010/main" val="297675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35</a:t>
            </a:fld>
            <a:endParaRPr lang="en-US"/>
          </a:p>
        </p:txBody>
      </p:sp>
    </p:spTree>
    <p:extLst>
      <p:ext uri="{BB962C8B-B14F-4D97-AF65-F5344CB8AC3E}">
        <p14:creationId xmlns:p14="http://schemas.microsoft.com/office/powerpoint/2010/main" val="3048730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36</a:t>
            </a:fld>
            <a:endParaRPr lang="en-US"/>
          </a:p>
        </p:txBody>
      </p:sp>
    </p:spTree>
    <p:extLst>
      <p:ext uri="{BB962C8B-B14F-4D97-AF65-F5344CB8AC3E}">
        <p14:creationId xmlns:p14="http://schemas.microsoft.com/office/powerpoint/2010/main" val="1428275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37</a:t>
            </a:fld>
            <a:endParaRPr lang="en-US"/>
          </a:p>
        </p:txBody>
      </p:sp>
    </p:spTree>
    <p:extLst>
      <p:ext uri="{BB962C8B-B14F-4D97-AF65-F5344CB8AC3E}">
        <p14:creationId xmlns:p14="http://schemas.microsoft.com/office/powerpoint/2010/main" val="2085252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38</a:t>
            </a:fld>
            <a:endParaRPr lang="en-US"/>
          </a:p>
        </p:txBody>
      </p:sp>
    </p:spTree>
    <p:extLst>
      <p:ext uri="{BB962C8B-B14F-4D97-AF65-F5344CB8AC3E}">
        <p14:creationId xmlns:p14="http://schemas.microsoft.com/office/powerpoint/2010/main" val="4228127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D4C4801F-3399-D843-9BB3-B373F3B032C7}" type="slidenum">
              <a:rPr lang="en-US" smtClean="0"/>
              <a:t>41</a:t>
            </a:fld>
            <a:endParaRPr lang="en-US"/>
          </a:p>
        </p:txBody>
      </p:sp>
    </p:spTree>
    <p:extLst>
      <p:ext uri="{BB962C8B-B14F-4D97-AF65-F5344CB8AC3E}">
        <p14:creationId xmlns:p14="http://schemas.microsoft.com/office/powerpoint/2010/main" val="584598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763F789D-B2AB-4670-A32F-4B1278F20123}" type="slidenum">
              <a:rPr lang="es-CR" smtClean="0"/>
              <a:pPr/>
              <a:t>43</a:t>
            </a:fld>
            <a:endParaRPr lang="es-C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s-CR"/>
          </a:p>
        </p:txBody>
      </p:sp>
    </p:spTree>
    <p:extLst>
      <p:ext uri="{BB962C8B-B14F-4D97-AF65-F5344CB8AC3E}">
        <p14:creationId xmlns:p14="http://schemas.microsoft.com/office/powerpoint/2010/main" val="1126396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Aft>
                <a:spcPts val="1200"/>
              </a:spcAft>
            </a:pPr>
            <a:endParaRPr lang="es-ES" altLang="es-CR" sz="1200" dirty="0">
              <a:solidFill>
                <a:srgbClr val="595959"/>
              </a:solidFill>
              <a:latin typeface="Myriad Pro" panose="020B0503030403020204" pitchFamily="34"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D4C4801F-3399-D843-9BB3-B373F3B032C7}" type="slidenum">
              <a:rPr lang="en-US" smtClean="0"/>
              <a:t>20</a:t>
            </a:fld>
            <a:endParaRPr lang="en-US"/>
          </a:p>
        </p:txBody>
      </p:sp>
    </p:spTree>
    <p:extLst>
      <p:ext uri="{BB962C8B-B14F-4D97-AF65-F5344CB8AC3E}">
        <p14:creationId xmlns:p14="http://schemas.microsoft.com/office/powerpoint/2010/main" val="1547823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s-ES_tradn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altLang="es-CR" sz="1200" dirty="0">
                    <a:solidFill>
                      <a:srgbClr val="595959"/>
                    </a:solidFill>
                    <a:latin typeface="Myriad Pro" panose="020B0503030403020204" pitchFamily="34" charset="0"/>
                    <a:ea typeface="ＭＳ Ｐゴシック" panose="020B0600070205080204" pitchFamily="34" charset="-128"/>
                  </a:rPr>
                  <a:t>Utiliza pesos </a:t>
                </a:r>
                <a:r>
                  <a:rPr lang="es-ES" altLang="es-CR" sz="1200" i="0">
                    <a:solidFill>
                      <a:srgbClr val="595959"/>
                    </a:solidFill>
                    <a:latin typeface="Cambria Math" panose="02040503050406030204" pitchFamily="18" charset="0"/>
                    <a:ea typeface="ＭＳ Ｐゴシック" panose="020B0600070205080204" pitchFamily="34" charset="-128"/>
                  </a:rPr>
                  <a:t>𝑤</a:t>
                </a:r>
                <a:r>
                  <a:rPr lang="es-ES_tradnl" altLang="es-CR" sz="1200" i="0">
                    <a:solidFill>
                      <a:srgbClr val="595959"/>
                    </a:solidFill>
                    <a:latin typeface="Cambria Math" panose="02040503050406030204" pitchFamily="18" charset="0"/>
                    <a:ea typeface="ＭＳ Ｐゴシック" panose="020B0600070205080204" pitchFamily="34" charset="-128"/>
                  </a:rPr>
                  <a:t>_</a:t>
                </a:r>
                <a:r>
                  <a:rPr lang="es-ES" altLang="es-CR" sz="1200" i="0">
                    <a:solidFill>
                      <a:srgbClr val="595959"/>
                    </a:solidFill>
                    <a:latin typeface="Cambria Math" panose="02040503050406030204" pitchFamily="18" charset="0"/>
                    <a:ea typeface="ＭＳ Ｐゴシック" panose="020B0600070205080204" pitchFamily="34" charset="-128"/>
                  </a:rPr>
                  <a:t>1,…, 𝑤_𝑝</a:t>
                </a:r>
                <a:r>
                  <a:rPr lang="es-ES" altLang="es-CR" sz="1200" b="0" i="0">
                    <a:solidFill>
                      <a:srgbClr val="595959"/>
                    </a:solidFill>
                    <a:latin typeface="Cambria Math" panose="02040503050406030204" pitchFamily="18" charset="0"/>
                    <a:ea typeface="ＭＳ Ｐゴシック" panose="020B0600070205080204" pitchFamily="34" charset="-128"/>
                  </a:rPr>
                  <a:t>  </a:t>
                </a:r>
                <a:r>
                  <a:rPr lang="es-ES_tradnl" altLang="es-CR" sz="1200" dirty="0">
                    <a:solidFill>
                      <a:srgbClr val="595959"/>
                    </a:solidFill>
                    <a:latin typeface="Myriad Pro" panose="020B0503030403020204" pitchFamily="34" charset="0"/>
                    <a:ea typeface="ＭＳ Ｐゴシック" panose="020B0600070205080204" pitchFamily="34" charset="-128"/>
                  </a:rPr>
                  <a:t>que representan importancia:</a:t>
                </a:r>
                <a:r>
                  <a:rPr lang="es-ES_tradnl" altLang="es-CR" sz="1200" baseline="0" dirty="0">
                    <a:solidFill>
                      <a:srgbClr val="595959"/>
                    </a:solidFill>
                    <a:latin typeface="Myriad Pro" panose="020B0503030403020204" pitchFamily="34" charset="0"/>
                    <a:ea typeface="ＭＳ Ｐゴシック" panose="020B0600070205080204" pitchFamily="34" charset="-128"/>
                  </a:rPr>
                  <a:t> la importancia de los inputs para el output.</a:t>
                </a:r>
                <a:endParaRPr lang="es-ES_tradnl" altLang="es-CR" sz="1200" dirty="0">
                  <a:solidFill>
                    <a:srgbClr val="595959"/>
                  </a:solidFill>
                  <a:latin typeface="Myriad Pro" panose="020B0503030403020204" pitchFamily="34" charset="0"/>
                  <a:ea typeface="ＭＳ Ｐゴシック" panose="020B0600070205080204" pitchFamily="34" charset="-128"/>
                </a:endParaRPr>
              </a:p>
              <a:p>
                <a:endParaRPr lang="es-ES_tradnl" dirty="0"/>
              </a:p>
            </p:txBody>
          </p:sp>
        </mc:Fallback>
      </mc:AlternateContent>
      <p:sp>
        <p:nvSpPr>
          <p:cNvPr id="4" name="Slide Number Placeholder 3"/>
          <p:cNvSpPr>
            <a:spLocks noGrp="1"/>
          </p:cNvSpPr>
          <p:nvPr>
            <p:ph type="sldNum" sz="quarter" idx="5"/>
          </p:nvPr>
        </p:nvSpPr>
        <p:spPr/>
        <p:txBody>
          <a:bodyPr/>
          <a:lstStyle/>
          <a:p>
            <a:fld id="{D4C4801F-3399-D843-9BB3-B373F3B032C7}" type="slidenum">
              <a:rPr lang="en-US" smtClean="0"/>
              <a:t>22</a:t>
            </a:fld>
            <a:endParaRPr lang="en-US"/>
          </a:p>
        </p:txBody>
      </p:sp>
    </p:spTree>
    <p:extLst>
      <p:ext uri="{BB962C8B-B14F-4D97-AF65-F5344CB8AC3E}">
        <p14:creationId xmlns:p14="http://schemas.microsoft.com/office/powerpoint/2010/main" val="1527790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24</a:t>
            </a:fld>
            <a:endParaRPr lang="en-US"/>
          </a:p>
        </p:txBody>
      </p:sp>
    </p:spTree>
    <p:extLst>
      <p:ext uri="{BB962C8B-B14F-4D97-AF65-F5344CB8AC3E}">
        <p14:creationId xmlns:p14="http://schemas.microsoft.com/office/powerpoint/2010/main" val="392703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25</a:t>
            </a:fld>
            <a:endParaRPr lang="en-US"/>
          </a:p>
        </p:txBody>
      </p:sp>
    </p:spTree>
    <p:extLst>
      <p:ext uri="{BB962C8B-B14F-4D97-AF65-F5344CB8AC3E}">
        <p14:creationId xmlns:p14="http://schemas.microsoft.com/office/powerpoint/2010/main" val="3434410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26</a:t>
            </a:fld>
            <a:endParaRPr lang="en-US"/>
          </a:p>
        </p:txBody>
      </p:sp>
    </p:spTree>
    <p:extLst>
      <p:ext uri="{BB962C8B-B14F-4D97-AF65-F5344CB8AC3E}">
        <p14:creationId xmlns:p14="http://schemas.microsoft.com/office/powerpoint/2010/main" val="2538677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C4801F-3399-D843-9BB3-B373F3B032C7}" type="slidenum">
              <a:rPr lang="en-US" smtClean="0"/>
              <a:t>27</a:t>
            </a:fld>
            <a:endParaRPr lang="en-US"/>
          </a:p>
        </p:txBody>
      </p:sp>
    </p:spTree>
    <p:extLst>
      <p:ext uri="{BB962C8B-B14F-4D97-AF65-F5344CB8AC3E}">
        <p14:creationId xmlns:p14="http://schemas.microsoft.com/office/powerpoint/2010/main" val="420080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C4801F-3399-D843-9BB3-B373F3B032C7}" type="slidenum">
              <a:rPr lang="en-US" smtClean="0"/>
              <a:t>29</a:t>
            </a:fld>
            <a:endParaRPr lang="en-US"/>
          </a:p>
        </p:txBody>
      </p:sp>
    </p:spTree>
    <p:extLst>
      <p:ext uri="{BB962C8B-B14F-4D97-AF65-F5344CB8AC3E}">
        <p14:creationId xmlns:p14="http://schemas.microsoft.com/office/powerpoint/2010/main" val="4254675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D4C4801F-3399-D843-9BB3-B373F3B032C7}" type="slidenum">
              <a:rPr lang="en-US" smtClean="0"/>
              <a:t>30</a:t>
            </a:fld>
            <a:endParaRPr lang="en-US"/>
          </a:p>
        </p:txBody>
      </p:sp>
    </p:spTree>
    <p:extLst>
      <p:ext uri="{BB962C8B-B14F-4D97-AF65-F5344CB8AC3E}">
        <p14:creationId xmlns:p14="http://schemas.microsoft.com/office/powerpoint/2010/main" val="334199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005868F-431F-0B45-B105-FF569ACD8EC0}"/>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5" name="Footer Placeholder 4">
            <a:extLst>
              <a:ext uri="{FF2B5EF4-FFF2-40B4-BE49-F238E27FC236}">
                <a16:creationId xmlns:a16="http://schemas.microsoft.com/office/drawing/2014/main" id="{9A4A2DBE-FF5F-A540-9EB7-40A182A2215B}"/>
              </a:ext>
            </a:extLst>
          </p:cNvPr>
          <p:cNvSpPr>
            <a:spLocks noGrp="1"/>
          </p:cNvSpPr>
          <p:nvPr>
            <p:ph type="ftr" sz="quarter" idx="11"/>
          </p:nvPr>
        </p:nvSpPr>
        <p:spPr/>
        <p:txBody>
          <a:bodyPr/>
          <a:lstStyle>
            <a:lvl1pPr>
              <a:defRPr/>
            </a:lvl1pPr>
          </a:lstStyle>
          <a:p>
            <a:pPr>
              <a:defRPr/>
            </a:pPr>
            <a:r>
              <a:rPr lang="en-US"/>
              <a:t>CA-0404 Modelos Lineales</a:t>
            </a:r>
          </a:p>
        </p:txBody>
      </p:sp>
      <p:sp>
        <p:nvSpPr>
          <p:cNvPr id="6" name="Slide Number Placeholder 5">
            <a:extLst>
              <a:ext uri="{FF2B5EF4-FFF2-40B4-BE49-F238E27FC236}">
                <a16:creationId xmlns:a16="http://schemas.microsoft.com/office/drawing/2014/main" id="{5EB95934-85C6-A642-9A32-E6DF0D8BC392}"/>
              </a:ext>
            </a:extLst>
          </p:cNvPr>
          <p:cNvSpPr>
            <a:spLocks noGrp="1"/>
          </p:cNvSpPr>
          <p:nvPr>
            <p:ph type="sldNum" sz="quarter" idx="12"/>
          </p:nvPr>
        </p:nvSpPr>
        <p:spPr/>
        <p:txBody>
          <a:bodyPr/>
          <a:lstStyle>
            <a:lvl1pPr>
              <a:defRPr/>
            </a:lvl1pPr>
          </a:lstStyle>
          <a:p>
            <a:fld id="{5EFEC74F-3214-8F4B-858F-7B6E85B55AA4}" type="slidenum">
              <a:rPr lang="en-US" altLang="es-CR"/>
              <a:pPr/>
              <a:t>‹Nº›</a:t>
            </a:fld>
            <a:endParaRPr lang="en-US" altLang="es-CR"/>
          </a:p>
        </p:txBody>
      </p:sp>
    </p:spTree>
    <p:extLst>
      <p:ext uri="{BB962C8B-B14F-4D97-AF65-F5344CB8AC3E}">
        <p14:creationId xmlns:p14="http://schemas.microsoft.com/office/powerpoint/2010/main" val="520914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22947-7ED4-1747-8DE0-83CF3C229D9F}"/>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5" name="Footer Placeholder 4">
            <a:extLst>
              <a:ext uri="{FF2B5EF4-FFF2-40B4-BE49-F238E27FC236}">
                <a16:creationId xmlns:a16="http://schemas.microsoft.com/office/drawing/2014/main" id="{20D89C46-F077-7E45-9255-2DE204B6EE70}"/>
              </a:ext>
            </a:extLst>
          </p:cNvPr>
          <p:cNvSpPr>
            <a:spLocks noGrp="1"/>
          </p:cNvSpPr>
          <p:nvPr>
            <p:ph type="ftr" sz="quarter" idx="11"/>
          </p:nvPr>
        </p:nvSpPr>
        <p:spPr/>
        <p:txBody>
          <a:bodyPr/>
          <a:lstStyle>
            <a:lvl1pPr>
              <a:defRPr/>
            </a:lvl1pPr>
          </a:lstStyle>
          <a:p>
            <a:pPr>
              <a:defRPr/>
            </a:pPr>
            <a:r>
              <a:rPr lang="en-US"/>
              <a:t>CA-0404 Modelos Lineales</a:t>
            </a:r>
          </a:p>
        </p:txBody>
      </p:sp>
      <p:sp>
        <p:nvSpPr>
          <p:cNvPr id="6" name="Slide Number Placeholder 5">
            <a:extLst>
              <a:ext uri="{FF2B5EF4-FFF2-40B4-BE49-F238E27FC236}">
                <a16:creationId xmlns:a16="http://schemas.microsoft.com/office/drawing/2014/main" id="{59C0B103-2ACB-6541-B130-92B4968217D9}"/>
              </a:ext>
            </a:extLst>
          </p:cNvPr>
          <p:cNvSpPr>
            <a:spLocks noGrp="1"/>
          </p:cNvSpPr>
          <p:nvPr>
            <p:ph type="sldNum" sz="quarter" idx="12"/>
          </p:nvPr>
        </p:nvSpPr>
        <p:spPr/>
        <p:txBody>
          <a:bodyPr/>
          <a:lstStyle>
            <a:lvl1pPr>
              <a:defRPr/>
            </a:lvl1pPr>
          </a:lstStyle>
          <a:p>
            <a:fld id="{C5974F94-FC6E-7D4D-977C-2EE2F9E3A79B}" type="slidenum">
              <a:rPr lang="en-US" altLang="es-CR"/>
              <a:pPr/>
              <a:t>‹Nº›</a:t>
            </a:fld>
            <a:endParaRPr lang="en-US" altLang="es-CR"/>
          </a:p>
        </p:txBody>
      </p:sp>
    </p:spTree>
    <p:extLst>
      <p:ext uri="{BB962C8B-B14F-4D97-AF65-F5344CB8AC3E}">
        <p14:creationId xmlns:p14="http://schemas.microsoft.com/office/powerpoint/2010/main" val="400926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62121-9F76-8A48-8BED-6FBFB5DDD09C}"/>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5" name="Footer Placeholder 4">
            <a:extLst>
              <a:ext uri="{FF2B5EF4-FFF2-40B4-BE49-F238E27FC236}">
                <a16:creationId xmlns:a16="http://schemas.microsoft.com/office/drawing/2014/main" id="{A6C9E64B-287F-CF4B-A86E-B9C4429787A1}"/>
              </a:ext>
            </a:extLst>
          </p:cNvPr>
          <p:cNvSpPr>
            <a:spLocks noGrp="1"/>
          </p:cNvSpPr>
          <p:nvPr>
            <p:ph type="ftr" sz="quarter" idx="11"/>
          </p:nvPr>
        </p:nvSpPr>
        <p:spPr/>
        <p:txBody>
          <a:bodyPr/>
          <a:lstStyle>
            <a:lvl1pPr>
              <a:defRPr/>
            </a:lvl1pPr>
          </a:lstStyle>
          <a:p>
            <a:pPr>
              <a:defRPr/>
            </a:pPr>
            <a:r>
              <a:rPr lang="en-US"/>
              <a:t>CA-0404 Modelos Lineales</a:t>
            </a:r>
          </a:p>
        </p:txBody>
      </p:sp>
      <p:sp>
        <p:nvSpPr>
          <p:cNvPr id="6" name="Slide Number Placeholder 5">
            <a:extLst>
              <a:ext uri="{FF2B5EF4-FFF2-40B4-BE49-F238E27FC236}">
                <a16:creationId xmlns:a16="http://schemas.microsoft.com/office/drawing/2014/main" id="{B9AEE61D-C3FC-6C4C-B62B-8B50CC30464F}"/>
              </a:ext>
            </a:extLst>
          </p:cNvPr>
          <p:cNvSpPr>
            <a:spLocks noGrp="1"/>
          </p:cNvSpPr>
          <p:nvPr>
            <p:ph type="sldNum" sz="quarter" idx="12"/>
          </p:nvPr>
        </p:nvSpPr>
        <p:spPr/>
        <p:txBody>
          <a:bodyPr/>
          <a:lstStyle>
            <a:lvl1pPr>
              <a:defRPr/>
            </a:lvl1pPr>
          </a:lstStyle>
          <a:p>
            <a:fld id="{85E94CE5-846F-9F42-8078-09F3814A9D09}" type="slidenum">
              <a:rPr lang="en-US" altLang="es-CR"/>
              <a:pPr/>
              <a:t>‹Nº›</a:t>
            </a:fld>
            <a:endParaRPr lang="en-US" altLang="es-CR"/>
          </a:p>
        </p:txBody>
      </p:sp>
    </p:spTree>
    <p:extLst>
      <p:ext uri="{BB962C8B-B14F-4D97-AF65-F5344CB8AC3E}">
        <p14:creationId xmlns:p14="http://schemas.microsoft.com/office/powerpoint/2010/main" val="134298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579A03-A093-8244-8DA3-B07D155C5A12}"/>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5" name="Footer Placeholder 4">
            <a:extLst>
              <a:ext uri="{FF2B5EF4-FFF2-40B4-BE49-F238E27FC236}">
                <a16:creationId xmlns:a16="http://schemas.microsoft.com/office/drawing/2014/main" id="{F5FC20C1-8457-EF42-A80F-4B454ACA1629}"/>
              </a:ext>
            </a:extLst>
          </p:cNvPr>
          <p:cNvSpPr>
            <a:spLocks noGrp="1"/>
          </p:cNvSpPr>
          <p:nvPr>
            <p:ph type="ftr" sz="quarter" idx="11"/>
          </p:nvPr>
        </p:nvSpPr>
        <p:spPr/>
        <p:txBody>
          <a:bodyPr/>
          <a:lstStyle>
            <a:lvl1pPr>
              <a:defRPr/>
            </a:lvl1pPr>
          </a:lstStyle>
          <a:p>
            <a:pPr>
              <a:defRPr/>
            </a:pPr>
            <a:r>
              <a:rPr lang="en-US"/>
              <a:t>CA-0404 Modelos Lineales</a:t>
            </a:r>
          </a:p>
        </p:txBody>
      </p:sp>
      <p:sp>
        <p:nvSpPr>
          <p:cNvPr id="6" name="Slide Number Placeholder 5">
            <a:extLst>
              <a:ext uri="{FF2B5EF4-FFF2-40B4-BE49-F238E27FC236}">
                <a16:creationId xmlns:a16="http://schemas.microsoft.com/office/drawing/2014/main" id="{E1937116-607C-1348-8FE8-47F29B62E83A}"/>
              </a:ext>
            </a:extLst>
          </p:cNvPr>
          <p:cNvSpPr>
            <a:spLocks noGrp="1"/>
          </p:cNvSpPr>
          <p:nvPr>
            <p:ph type="sldNum" sz="quarter" idx="12"/>
          </p:nvPr>
        </p:nvSpPr>
        <p:spPr/>
        <p:txBody>
          <a:bodyPr/>
          <a:lstStyle>
            <a:lvl1pPr>
              <a:defRPr/>
            </a:lvl1pPr>
          </a:lstStyle>
          <a:p>
            <a:fld id="{4624E98C-54E1-8F4C-9379-6BF7059E518B}" type="slidenum">
              <a:rPr lang="en-US" altLang="es-CR"/>
              <a:pPr/>
              <a:t>‹Nº›</a:t>
            </a:fld>
            <a:endParaRPr lang="en-US" altLang="es-CR"/>
          </a:p>
        </p:txBody>
      </p:sp>
    </p:spTree>
    <p:extLst>
      <p:ext uri="{BB962C8B-B14F-4D97-AF65-F5344CB8AC3E}">
        <p14:creationId xmlns:p14="http://schemas.microsoft.com/office/powerpoint/2010/main" val="69874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2362BC-886E-984B-9450-CC277256C0DF}"/>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5" name="Footer Placeholder 4">
            <a:extLst>
              <a:ext uri="{FF2B5EF4-FFF2-40B4-BE49-F238E27FC236}">
                <a16:creationId xmlns:a16="http://schemas.microsoft.com/office/drawing/2014/main" id="{39CB26C3-1B06-B643-AA12-473580ED0727}"/>
              </a:ext>
            </a:extLst>
          </p:cNvPr>
          <p:cNvSpPr>
            <a:spLocks noGrp="1"/>
          </p:cNvSpPr>
          <p:nvPr>
            <p:ph type="ftr" sz="quarter" idx="11"/>
          </p:nvPr>
        </p:nvSpPr>
        <p:spPr/>
        <p:txBody>
          <a:bodyPr/>
          <a:lstStyle>
            <a:lvl1pPr>
              <a:defRPr/>
            </a:lvl1pPr>
          </a:lstStyle>
          <a:p>
            <a:pPr>
              <a:defRPr/>
            </a:pPr>
            <a:r>
              <a:rPr lang="en-US"/>
              <a:t>CA-0404 Modelos Lineales</a:t>
            </a:r>
          </a:p>
        </p:txBody>
      </p:sp>
      <p:sp>
        <p:nvSpPr>
          <p:cNvPr id="6" name="Slide Number Placeholder 5">
            <a:extLst>
              <a:ext uri="{FF2B5EF4-FFF2-40B4-BE49-F238E27FC236}">
                <a16:creationId xmlns:a16="http://schemas.microsoft.com/office/drawing/2014/main" id="{2FF672F8-E340-B74D-ABC4-112CC33EA7CD}"/>
              </a:ext>
            </a:extLst>
          </p:cNvPr>
          <p:cNvSpPr>
            <a:spLocks noGrp="1"/>
          </p:cNvSpPr>
          <p:nvPr>
            <p:ph type="sldNum" sz="quarter" idx="12"/>
          </p:nvPr>
        </p:nvSpPr>
        <p:spPr/>
        <p:txBody>
          <a:bodyPr/>
          <a:lstStyle>
            <a:lvl1pPr>
              <a:defRPr/>
            </a:lvl1pPr>
          </a:lstStyle>
          <a:p>
            <a:fld id="{5B716AE3-907C-C24B-AA6A-891DAFF01673}" type="slidenum">
              <a:rPr lang="en-US" altLang="es-CR"/>
              <a:pPr/>
              <a:t>‹Nº›</a:t>
            </a:fld>
            <a:endParaRPr lang="en-US" altLang="es-CR"/>
          </a:p>
        </p:txBody>
      </p:sp>
    </p:spTree>
    <p:extLst>
      <p:ext uri="{BB962C8B-B14F-4D97-AF65-F5344CB8AC3E}">
        <p14:creationId xmlns:p14="http://schemas.microsoft.com/office/powerpoint/2010/main" val="950089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57A64C7-FDCB-1E49-8976-2DB988B60456}"/>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6" name="Footer Placeholder 4">
            <a:extLst>
              <a:ext uri="{FF2B5EF4-FFF2-40B4-BE49-F238E27FC236}">
                <a16:creationId xmlns:a16="http://schemas.microsoft.com/office/drawing/2014/main" id="{71777AF2-4A42-9E43-A77F-4308BFF102D3}"/>
              </a:ext>
            </a:extLst>
          </p:cNvPr>
          <p:cNvSpPr>
            <a:spLocks noGrp="1"/>
          </p:cNvSpPr>
          <p:nvPr>
            <p:ph type="ftr" sz="quarter" idx="11"/>
          </p:nvPr>
        </p:nvSpPr>
        <p:spPr/>
        <p:txBody>
          <a:bodyPr/>
          <a:lstStyle>
            <a:lvl1pPr>
              <a:defRPr/>
            </a:lvl1pPr>
          </a:lstStyle>
          <a:p>
            <a:pPr>
              <a:defRPr/>
            </a:pPr>
            <a:r>
              <a:rPr lang="en-US"/>
              <a:t>CA-0404 Modelos Lineales</a:t>
            </a:r>
          </a:p>
        </p:txBody>
      </p:sp>
      <p:sp>
        <p:nvSpPr>
          <p:cNvPr id="7" name="Slide Number Placeholder 5">
            <a:extLst>
              <a:ext uri="{FF2B5EF4-FFF2-40B4-BE49-F238E27FC236}">
                <a16:creationId xmlns:a16="http://schemas.microsoft.com/office/drawing/2014/main" id="{42446AFA-EF00-2549-823B-F0A1D57F1A62}"/>
              </a:ext>
            </a:extLst>
          </p:cNvPr>
          <p:cNvSpPr>
            <a:spLocks noGrp="1"/>
          </p:cNvSpPr>
          <p:nvPr>
            <p:ph type="sldNum" sz="quarter" idx="12"/>
          </p:nvPr>
        </p:nvSpPr>
        <p:spPr/>
        <p:txBody>
          <a:bodyPr/>
          <a:lstStyle>
            <a:lvl1pPr>
              <a:defRPr/>
            </a:lvl1pPr>
          </a:lstStyle>
          <a:p>
            <a:fld id="{7B0ADF92-1286-5442-8CCD-387610179902}" type="slidenum">
              <a:rPr lang="en-US" altLang="es-CR"/>
              <a:pPr/>
              <a:t>‹Nº›</a:t>
            </a:fld>
            <a:endParaRPr lang="en-US" altLang="es-CR"/>
          </a:p>
        </p:txBody>
      </p:sp>
    </p:spTree>
    <p:extLst>
      <p:ext uri="{BB962C8B-B14F-4D97-AF65-F5344CB8AC3E}">
        <p14:creationId xmlns:p14="http://schemas.microsoft.com/office/powerpoint/2010/main" val="1703390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E4D7762-40FD-B344-ACB8-7CE736BDD19F}"/>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8" name="Footer Placeholder 4">
            <a:extLst>
              <a:ext uri="{FF2B5EF4-FFF2-40B4-BE49-F238E27FC236}">
                <a16:creationId xmlns:a16="http://schemas.microsoft.com/office/drawing/2014/main" id="{A1FF645B-B243-AD41-9362-6B04DD9F8DB3}"/>
              </a:ext>
            </a:extLst>
          </p:cNvPr>
          <p:cNvSpPr>
            <a:spLocks noGrp="1"/>
          </p:cNvSpPr>
          <p:nvPr>
            <p:ph type="ftr" sz="quarter" idx="11"/>
          </p:nvPr>
        </p:nvSpPr>
        <p:spPr/>
        <p:txBody>
          <a:bodyPr/>
          <a:lstStyle>
            <a:lvl1pPr>
              <a:defRPr/>
            </a:lvl1pPr>
          </a:lstStyle>
          <a:p>
            <a:pPr>
              <a:defRPr/>
            </a:pPr>
            <a:r>
              <a:rPr lang="en-US"/>
              <a:t>CA-0404 Modelos Lineales</a:t>
            </a:r>
          </a:p>
        </p:txBody>
      </p:sp>
      <p:sp>
        <p:nvSpPr>
          <p:cNvPr id="9" name="Slide Number Placeholder 5">
            <a:extLst>
              <a:ext uri="{FF2B5EF4-FFF2-40B4-BE49-F238E27FC236}">
                <a16:creationId xmlns:a16="http://schemas.microsoft.com/office/drawing/2014/main" id="{3B201509-73B2-AA49-B93B-633202C77490}"/>
              </a:ext>
            </a:extLst>
          </p:cNvPr>
          <p:cNvSpPr>
            <a:spLocks noGrp="1"/>
          </p:cNvSpPr>
          <p:nvPr>
            <p:ph type="sldNum" sz="quarter" idx="12"/>
          </p:nvPr>
        </p:nvSpPr>
        <p:spPr/>
        <p:txBody>
          <a:bodyPr/>
          <a:lstStyle>
            <a:lvl1pPr>
              <a:defRPr/>
            </a:lvl1pPr>
          </a:lstStyle>
          <a:p>
            <a:fld id="{BB712AF7-AE0F-D042-A5DF-80844041B833}" type="slidenum">
              <a:rPr lang="en-US" altLang="es-CR"/>
              <a:pPr/>
              <a:t>‹Nº›</a:t>
            </a:fld>
            <a:endParaRPr lang="en-US" altLang="es-CR"/>
          </a:p>
        </p:txBody>
      </p:sp>
    </p:spTree>
    <p:extLst>
      <p:ext uri="{BB962C8B-B14F-4D97-AF65-F5344CB8AC3E}">
        <p14:creationId xmlns:p14="http://schemas.microsoft.com/office/powerpoint/2010/main" val="3135483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A571373-A338-E64F-A5E1-06DB5BA50915}"/>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4" name="Footer Placeholder 4">
            <a:extLst>
              <a:ext uri="{FF2B5EF4-FFF2-40B4-BE49-F238E27FC236}">
                <a16:creationId xmlns:a16="http://schemas.microsoft.com/office/drawing/2014/main" id="{F5C6AE9C-D09C-484C-9217-1D70A2B81852}"/>
              </a:ext>
            </a:extLst>
          </p:cNvPr>
          <p:cNvSpPr>
            <a:spLocks noGrp="1"/>
          </p:cNvSpPr>
          <p:nvPr>
            <p:ph type="ftr" sz="quarter" idx="11"/>
          </p:nvPr>
        </p:nvSpPr>
        <p:spPr/>
        <p:txBody>
          <a:bodyPr/>
          <a:lstStyle>
            <a:lvl1pPr>
              <a:defRPr/>
            </a:lvl1pPr>
          </a:lstStyle>
          <a:p>
            <a:pPr>
              <a:defRPr/>
            </a:pPr>
            <a:r>
              <a:rPr lang="en-US"/>
              <a:t>CA-0404 Modelos Lineales</a:t>
            </a:r>
          </a:p>
        </p:txBody>
      </p:sp>
      <p:sp>
        <p:nvSpPr>
          <p:cNvPr id="5" name="Slide Number Placeholder 5">
            <a:extLst>
              <a:ext uri="{FF2B5EF4-FFF2-40B4-BE49-F238E27FC236}">
                <a16:creationId xmlns:a16="http://schemas.microsoft.com/office/drawing/2014/main" id="{5E8E8089-A543-C74F-9EF7-8AA9E40022D1}"/>
              </a:ext>
            </a:extLst>
          </p:cNvPr>
          <p:cNvSpPr>
            <a:spLocks noGrp="1"/>
          </p:cNvSpPr>
          <p:nvPr>
            <p:ph type="sldNum" sz="quarter" idx="12"/>
          </p:nvPr>
        </p:nvSpPr>
        <p:spPr/>
        <p:txBody>
          <a:bodyPr/>
          <a:lstStyle>
            <a:lvl1pPr>
              <a:defRPr/>
            </a:lvl1pPr>
          </a:lstStyle>
          <a:p>
            <a:fld id="{B67B1D70-0745-EC43-8070-5BC3B090D7C5}" type="slidenum">
              <a:rPr lang="en-US" altLang="es-CR"/>
              <a:pPr/>
              <a:t>‹Nº›</a:t>
            </a:fld>
            <a:endParaRPr lang="en-US" altLang="es-CR"/>
          </a:p>
        </p:txBody>
      </p:sp>
    </p:spTree>
    <p:extLst>
      <p:ext uri="{BB962C8B-B14F-4D97-AF65-F5344CB8AC3E}">
        <p14:creationId xmlns:p14="http://schemas.microsoft.com/office/powerpoint/2010/main" val="1917377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A431459-0651-724E-AB1C-540E88B8D146}"/>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3" name="Footer Placeholder 4">
            <a:extLst>
              <a:ext uri="{FF2B5EF4-FFF2-40B4-BE49-F238E27FC236}">
                <a16:creationId xmlns:a16="http://schemas.microsoft.com/office/drawing/2014/main" id="{05201D19-D869-7442-B617-4279D87F976F}"/>
              </a:ext>
            </a:extLst>
          </p:cNvPr>
          <p:cNvSpPr>
            <a:spLocks noGrp="1"/>
          </p:cNvSpPr>
          <p:nvPr>
            <p:ph type="ftr" sz="quarter" idx="11"/>
          </p:nvPr>
        </p:nvSpPr>
        <p:spPr/>
        <p:txBody>
          <a:bodyPr/>
          <a:lstStyle>
            <a:lvl1pPr>
              <a:defRPr/>
            </a:lvl1pPr>
          </a:lstStyle>
          <a:p>
            <a:pPr>
              <a:defRPr/>
            </a:pPr>
            <a:r>
              <a:rPr lang="en-US"/>
              <a:t>CA-0404 Modelos Lineales</a:t>
            </a:r>
          </a:p>
        </p:txBody>
      </p:sp>
      <p:sp>
        <p:nvSpPr>
          <p:cNvPr id="4" name="Slide Number Placeholder 5">
            <a:extLst>
              <a:ext uri="{FF2B5EF4-FFF2-40B4-BE49-F238E27FC236}">
                <a16:creationId xmlns:a16="http://schemas.microsoft.com/office/drawing/2014/main" id="{534B0163-CC04-664E-9C0F-BA9D9A893267}"/>
              </a:ext>
            </a:extLst>
          </p:cNvPr>
          <p:cNvSpPr>
            <a:spLocks noGrp="1"/>
          </p:cNvSpPr>
          <p:nvPr>
            <p:ph type="sldNum" sz="quarter" idx="12"/>
          </p:nvPr>
        </p:nvSpPr>
        <p:spPr/>
        <p:txBody>
          <a:bodyPr/>
          <a:lstStyle>
            <a:lvl1pPr>
              <a:defRPr/>
            </a:lvl1pPr>
          </a:lstStyle>
          <a:p>
            <a:fld id="{7CD57A7C-464B-8E43-95EE-C072F3592042}" type="slidenum">
              <a:rPr lang="en-US" altLang="es-CR"/>
              <a:pPr/>
              <a:t>‹Nº›</a:t>
            </a:fld>
            <a:endParaRPr lang="en-US" altLang="es-CR"/>
          </a:p>
        </p:txBody>
      </p:sp>
    </p:spTree>
    <p:extLst>
      <p:ext uri="{BB962C8B-B14F-4D97-AF65-F5344CB8AC3E}">
        <p14:creationId xmlns:p14="http://schemas.microsoft.com/office/powerpoint/2010/main" val="239173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E264219-E76E-1542-AB1B-34DE0DCCB653}"/>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6" name="Footer Placeholder 5">
            <a:extLst>
              <a:ext uri="{FF2B5EF4-FFF2-40B4-BE49-F238E27FC236}">
                <a16:creationId xmlns:a16="http://schemas.microsoft.com/office/drawing/2014/main" id="{A7713286-EC90-F047-B5AF-9DE2925AD22D}"/>
              </a:ext>
            </a:extLst>
          </p:cNvPr>
          <p:cNvSpPr>
            <a:spLocks noGrp="1"/>
          </p:cNvSpPr>
          <p:nvPr>
            <p:ph type="ftr" sz="quarter" idx="11"/>
          </p:nvPr>
        </p:nvSpPr>
        <p:spPr/>
        <p:txBody>
          <a:bodyPr/>
          <a:lstStyle>
            <a:lvl1pPr>
              <a:defRPr/>
            </a:lvl1pPr>
          </a:lstStyle>
          <a:p>
            <a:pPr>
              <a:defRPr/>
            </a:pPr>
            <a:r>
              <a:rPr lang="en-US"/>
              <a:t>CA-0404 Modelos Lineales</a:t>
            </a:r>
          </a:p>
        </p:txBody>
      </p:sp>
      <p:sp>
        <p:nvSpPr>
          <p:cNvPr id="7" name="Slide Number Placeholder 6">
            <a:extLst>
              <a:ext uri="{FF2B5EF4-FFF2-40B4-BE49-F238E27FC236}">
                <a16:creationId xmlns:a16="http://schemas.microsoft.com/office/drawing/2014/main" id="{230348F8-0793-2B4D-B500-14E065779240}"/>
              </a:ext>
            </a:extLst>
          </p:cNvPr>
          <p:cNvSpPr>
            <a:spLocks noGrp="1"/>
          </p:cNvSpPr>
          <p:nvPr>
            <p:ph type="sldNum" sz="quarter" idx="12"/>
          </p:nvPr>
        </p:nvSpPr>
        <p:spPr/>
        <p:txBody>
          <a:bodyPr/>
          <a:lstStyle>
            <a:lvl1pPr>
              <a:defRPr/>
            </a:lvl1pPr>
          </a:lstStyle>
          <a:p>
            <a:fld id="{9214438C-7F3D-1D46-8802-8E88A8B1D54B}" type="slidenum">
              <a:rPr lang="en-US" altLang="es-CR"/>
              <a:pPr/>
              <a:t>‹Nº›</a:t>
            </a:fld>
            <a:endParaRPr lang="en-US" altLang="es-CR">
              <a:solidFill>
                <a:srgbClr val="88A44D"/>
              </a:solidFill>
            </a:endParaRPr>
          </a:p>
        </p:txBody>
      </p:sp>
    </p:spTree>
    <p:extLst>
      <p:ext uri="{BB962C8B-B14F-4D97-AF65-F5344CB8AC3E}">
        <p14:creationId xmlns:p14="http://schemas.microsoft.com/office/powerpoint/2010/main" val="107694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4A9200-B441-354E-8AFB-659FA00BEDA3}"/>
              </a:ext>
            </a:extLst>
          </p:cNvPr>
          <p:cNvSpPr>
            <a:spLocks noGrp="1"/>
          </p:cNvSpPr>
          <p:nvPr>
            <p:ph type="dt" sz="half" idx="10"/>
          </p:nvPr>
        </p:nvSpPr>
        <p:spPr/>
        <p:txBody>
          <a:bodyPr/>
          <a:lstStyle>
            <a:lvl1pPr>
              <a:defRPr/>
            </a:lvl1pPr>
          </a:lstStyle>
          <a:p>
            <a:r>
              <a:rPr lang="es-CR" altLang="es-CR"/>
              <a:t>Dr. Oldemar Rodríguez R.</a:t>
            </a:r>
            <a:endParaRPr lang="en-US" altLang="es-CR"/>
          </a:p>
        </p:txBody>
      </p:sp>
      <p:sp>
        <p:nvSpPr>
          <p:cNvPr id="6" name="Footer Placeholder 4">
            <a:extLst>
              <a:ext uri="{FF2B5EF4-FFF2-40B4-BE49-F238E27FC236}">
                <a16:creationId xmlns:a16="http://schemas.microsoft.com/office/drawing/2014/main" id="{523B6659-CFDC-FD43-995A-6D3982C6E4E6}"/>
              </a:ext>
            </a:extLst>
          </p:cNvPr>
          <p:cNvSpPr>
            <a:spLocks noGrp="1"/>
          </p:cNvSpPr>
          <p:nvPr>
            <p:ph type="ftr" sz="quarter" idx="11"/>
          </p:nvPr>
        </p:nvSpPr>
        <p:spPr/>
        <p:txBody>
          <a:bodyPr/>
          <a:lstStyle>
            <a:lvl1pPr>
              <a:defRPr/>
            </a:lvl1pPr>
          </a:lstStyle>
          <a:p>
            <a:pPr>
              <a:defRPr/>
            </a:pPr>
            <a:r>
              <a:rPr lang="en-US"/>
              <a:t>CA-0404 Modelos Lineales</a:t>
            </a:r>
          </a:p>
        </p:txBody>
      </p:sp>
      <p:sp>
        <p:nvSpPr>
          <p:cNvPr id="7" name="Slide Number Placeholder 5">
            <a:extLst>
              <a:ext uri="{FF2B5EF4-FFF2-40B4-BE49-F238E27FC236}">
                <a16:creationId xmlns:a16="http://schemas.microsoft.com/office/drawing/2014/main" id="{AC45BE9F-0DED-2D47-B735-1783C7E37F52}"/>
              </a:ext>
            </a:extLst>
          </p:cNvPr>
          <p:cNvSpPr>
            <a:spLocks noGrp="1"/>
          </p:cNvSpPr>
          <p:nvPr>
            <p:ph type="sldNum" sz="quarter" idx="12"/>
          </p:nvPr>
        </p:nvSpPr>
        <p:spPr/>
        <p:txBody>
          <a:bodyPr/>
          <a:lstStyle>
            <a:lvl1pPr>
              <a:defRPr/>
            </a:lvl1pPr>
          </a:lstStyle>
          <a:p>
            <a:fld id="{63830505-856E-884D-A1B0-8E4AE7EC9AC8}" type="slidenum">
              <a:rPr lang="en-US" altLang="es-CR"/>
              <a:pPr/>
              <a:t>‹Nº›</a:t>
            </a:fld>
            <a:endParaRPr lang="en-US" altLang="es-CR"/>
          </a:p>
        </p:txBody>
      </p:sp>
    </p:spTree>
    <p:extLst>
      <p:ext uri="{BB962C8B-B14F-4D97-AF65-F5344CB8AC3E}">
        <p14:creationId xmlns:p14="http://schemas.microsoft.com/office/powerpoint/2010/main" val="2923210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8D7A3DA-83E2-4247-A622-0DBBFD19D61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CR"/>
              <a:t>Click to edit Master title style</a:t>
            </a:r>
          </a:p>
        </p:txBody>
      </p:sp>
      <p:sp>
        <p:nvSpPr>
          <p:cNvPr id="1027" name="Text Placeholder 2">
            <a:extLst>
              <a:ext uri="{FF2B5EF4-FFF2-40B4-BE49-F238E27FC236}">
                <a16:creationId xmlns:a16="http://schemas.microsoft.com/office/drawing/2014/main" id="{D5A87B9E-28D3-4D43-B455-1FA23CF4D07D}"/>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CR"/>
              <a:t>Click to edit Master text styles</a:t>
            </a:r>
          </a:p>
          <a:p>
            <a:pPr lvl="1"/>
            <a:r>
              <a:rPr lang="en-US" altLang="es-CR"/>
              <a:t>Second level</a:t>
            </a:r>
          </a:p>
          <a:p>
            <a:pPr lvl="2"/>
            <a:r>
              <a:rPr lang="en-US" altLang="es-CR"/>
              <a:t>Third level</a:t>
            </a:r>
          </a:p>
          <a:p>
            <a:pPr lvl="3"/>
            <a:r>
              <a:rPr lang="en-US" altLang="es-CR"/>
              <a:t>Fourth level</a:t>
            </a:r>
          </a:p>
          <a:p>
            <a:pPr lvl="4"/>
            <a:r>
              <a:rPr lang="en-US" altLang="es-CR"/>
              <a:t>Fifth level</a:t>
            </a:r>
          </a:p>
        </p:txBody>
      </p:sp>
      <p:sp>
        <p:nvSpPr>
          <p:cNvPr id="4" name="Date Placeholder 3">
            <a:extLst>
              <a:ext uri="{FF2B5EF4-FFF2-40B4-BE49-F238E27FC236}">
                <a16:creationId xmlns:a16="http://schemas.microsoft.com/office/drawing/2014/main" id="{F9CB9AB8-C4FC-7948-9F21-52A6AD714A8F}"/>
              </a:ext>
            </a:extLst>
          </p:cNvPr>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r>
              <a:rPr lang="es-CR" altLang="es-CR"/>
              <a:t>Dr. Oldemar Rodríguez R.</a:t>
            </a:r>
            <a:endParaRPr lang="en-US" altLang="es-CR"/>
          </a:p>
        </p:txBody>
      </p:sp>
      <p:sp>
        <p:nvSpPr>
          <p:cNvPr id="5" name="Footer Placeholder 4">
            <a:extLst>
              <a:ext uri="{FF2B5EF4-FFF2-40B4-BE49-F238E27FC236}">
                <a16:creationId xmlns:a16="http://schemas.microsoft.com/office/drawing/2014/main" id="{50F3C0D0-F982-F64F-88FB-8BBD4C9221C2}"/>
              </a:ext>
            </a:extLst>
          </p:cNvPr>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a:t>CA-0404 Modelos Lineales</a:t>
            </a:r>
          </a:p>
        </p:txBody>
      </p:sp>
      <p:sp>
        <p:nvSpPr>
          <p:cNvPr id="6" name="Slide Number Placeholder 5">
            <a:extLst>
              <a:ext uri="{FF2B5EF4-FFF2-40B4-BE49-F238E27FC236}">
                <a16:creationId xmlns:a16="http://schemas.microsoft.com/office/drawing/2014/main" id="{7B79D194-BA17-7E47-B7F3-F874A5D10EC0}"/>
              </a:ext>
            </a:extLst>
          </p:cNvPr>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DF364F60-C75C-784C-BE2E-816A9A4A7405}" type="slidenum">
              <a:rPr lang="en-US" altLang="es-CR"/>
              <a:pPr/>
              <a:t>‹Nº›</a:t>
            </a:fld>
            <a:endParaRPr lang="en-US" altLang="es-CR"/>
          </a:p>
        </p:txBody>
      </p:sp>
    </p:spTree>
  </p:cSld>
  <p:clrMap bg1="lt1" tx1="dk1" bg2="lt2" tx2="dk2" accent1="accent1" accent2="accent2" accent3="accent3" accent4="accent4" accent5="accent5" accent6="accent6" hlink="hlink" folHlink="folHlink"/>
  <p:sldLayoutIdLst>
    <p:sldLayoutId id="2147493516" r:id="rId1"/>
    <p:sldLayoutId id="2147493517" r:id="rId2"/>
    <p:sldLayoutId id="2147493518" r:id="rId3"/>
    <p:sldLayoutId id="2147493519" r:id="rId4"/>
    <p:sldLayoutId id="2147493520" r:id="rId5"/>
    <p:sldLayoutId id="2147493521" r:id="rId6"/>
    <p:sldLayoutId id="2147493522" r:id="rId7"/>
    <p:sldLayoutId id="2147493526" r:id="rId8"/>
    <p:sldLayoutId id="2147493523" r:id="rId9"/>
    <p:sldLayoutId id="2147493524" r:id="rId10"/>
    <p:sldLayoutId id="2147493525" r:id="rId11"/>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42D19B-A330-FA4A-AD36-37BAE0E8A765}"/>
              </a:ext>
            </a:extLst>
          </p:cNvPr>
          <p:cNvSpPr txBox="1">
            <a:spLocks/>
          </p:cNvSpPr>
          <p:nvPr/>
        </p:nvSpPr>
        <p:spPr bwMode="auto">
          <a:xfrm>
            <a:off x="334925" y="1067940"/>
            <a:ext cx="8684142" cy="1986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chor="ctr">
            <a:norm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lnSpc>
                <a:spcPct val="70000"/>
              </a:lnSpc>
            </a:pPr>
            <a:r>
              <a:rPr lang="es-ES" altLang="es-CR" sz="4050" b="1" dirty="0">
                <a:solidFill>
                  <a:schemeClr val="tx2"/>
                </a:solidFill>
                <a:latin typeface="Arial Hebrew Scholar" pitchFamily="2" charset="-79"/>
                <a:cs typeface="Arial Hebrew Scholar" pitchFamily="2" charset="-79"/>
              </a:rPr>
              <a:t>Fundamentos Matemáticos:</a:t>
            </a:r>
          </a:p>
          <a:p>
            <a:pPr algn="ctr" eaLnBrk="1" hangingPunct="1">
              <a:lnSpc>
                <a:spcPct val="70000"/>
              </a:lnSpc>
            </a:pPr>
            <a:r>
              <a:rPr lang="es-ES" altLang="es-CR" sz="4050" b="1" dirty="0">
                <a:solidFill>
                  <a:schemeClr val="tx2"/>
                </a:solidFill>
                <a:latin typeface="Arial Hebrew Scholar" pitchFamily="2" charset="-79"/>
                <a:cs typeface="Arial Hebrew Scholar" pitchFamily="2" charset="-79"/>
              </a:rPr>
              <a:t>Redes Neuronales – Deep </a:t>
            </a:r>
            <a:r>
              <a:rPr lang="es-ES" altLang="es-CR" sz="4050" b="1" dirty="0" err="1">
                <a:solidFill>
                  <a:schemeClr val="tx2"/>
                </a:solidFill>
                <a:latin typeface="Arial Hebrew Scholar" pitchFamily="2" charset="-79"/>
                <a:cs typeface="Arial Hebrew Scholar" pitchFamily="2" charset="-79"/>
              </a:rPr>
              <a:t>Learning</a:t>
            </a:r>
            <a:endParaRPr lang="es-ES" altLang="es-CR" sz="4050" b="1" dirty="0">
              <a:solidFill>
                <a:schemeClr val="tx2"/>
              </a:solidFill>
              <a:latin typeface="Arial Hebrew Scholar" pitchFamily="2" charset="-79"/>
              <a:cs typeface="Arial Hebrew Scholar" pitchFamily="2" charset="-79"/>
            </a:endParaRPr>
          </a:p>
        </p:txBody>
      </p:sp>
      <p:sp>
        <p:nvSpPr>
          <p:cNvPr id="2" name="Slide Number Placeholder 1">
            <a:extLst>
              <a:ext uri="{FF2B5EF4-FFF2-40B4-BE49-F238E27FC236}">
                <a16:creationId xmlns:a16="http://schemas.microsoft.com/office/drawing/2014/main" id="{C58D4BBF-1857-564F-ADF4-AE0AF495A721}"/>
              </a:ext>
            </a:extLst>
          </p:cNvPr>
          <p:cNvSpPr>
            <a:spLocks noGrp="1"/>
          </p:cNvSpPr>
          <p:nvPr>
            <p:ph type="sldNum" sz="quarter" idx="12"/>
          </p:nvPr>
        </p:nvSpPr>
        <p:spPr/>
        <p:txBody>
          <a:bodyPr/>
          <a:lstStyle/>
          <a:p>
            <a:fld id="{4624E98C-54E1-8F4C-9379-6BF7059E518B}" type="slidenum">
              <a:rPr lang="en-US" altLang="es-CR" smtClean="0"/>
              <a:pPr/>
              <a:t>1</a:t>
            </a:fld>
            <a:endParaRPr lang="en-US" altLang="es-CR"/>
          </a:p>
        </p:txBody>
      </p:sp>
    </p:spTree>
    <p:extLst>
      <p:ext uri="{BB962C8B-B14F-4D97-AF65-F5344CB8AC3E}">
        <p14:creationId xmlns:p14="http://schemas.microsoft.com/office/powerpoint/2010/main" val="615911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p:txBody>
          <a:bodyPr/>
          <a:lstStyle/>
          <a:p>
            <a:pPr marL="571500" indent="-571500" algn="l">
              <a:buFont typeface="Arial" panose="020B0604020202020204" pitchFamily="34" charset="0"/>
              <a:buChar char="•"/>
            </a:pPr>
            <a:r>
              <a:rPr lang="es-CR" sz="2400" dirty="0">
                <a:solidFill>
                  <a:srgbClr val="595959"/>
                </a:solidFill>
                <a:latin typeface="Myriad Pro" panose="020B0503030403020204" pitchFamily="34" charset="0"/>
                <a:ea typeface="ＭＳ Ｐゴシック" panose="020B0600070205080204" pitchFamily="34" charset="-128"/>
              </a:rPr>
              <a:t>Operaciones por entrada</a:t>
            </a:r>
            <a:endParaRPr lang="es-CR" sz="2400" dirty="0"/>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329610" y="1063625"/>
            <a:ext cx="3678266" cy="2083612"/>
          </a:xfrm>
        </p:spPr>
        <p:txBody>
          <a:bodyPr/>
          <a:lstStyle/>
          <a:p>
            <a:pPr marL="0" indent="0">
              <a:buNone/>
            </a:pPr>
            <a:r>
              <a:rPr lang="es-CR" sz="1600" dirty="0">
                <a:solidFill>
                  <a:srgbClr val="595959"/>
                </a:solidFill>
                <a:latin typeface="Myriad Pro" panose="020B0503030403020204" pitchFamily="34" charset="0"/>
                <a:ea typeface="ＭＳ Ｐゴシック" panose="020B0600070205080204" pitchFamily="34" charset="-128"/>
              </a:rPr>
              <a:t>La operación adición es una operación que se aplica independientemente entrada por entrada Si quisiéramos definir una función de </a:t>
            </a:r>
            <a:r>
              <a:rPr lang="es-CR" sz="1600" dirty="0">
                <a:solidFill>
                  <a:srgbClr val="595959"/>
                </a:solidFill>
                <a:latin typeface="Andale Mono" panose="020B0509000000000004" pitchFamily="49" charset="0"/>
                <a:ea typeface="ＭＳ Ｐゴシック" panose="020B0600070205080204" pitchFamily="34" charset="-128"/>
              </a:rPr>
              <a:t>Python</a:t>
            </a:r>
            <a:r>
              <a:rPr lang="es-CR" sz="1600" dirty="0">
                <a:solidFill>
                  <a:srgbClr val="595959"/>
                </a:solidFill>
                <a:latin typeface="Myriad Pro" panose="020B0503030403020204" pitchFamily="34" charset="0"/>
                <a:ea typeface="ＭＳ Ｐゴシック" panose="020B0600070205080204" pitchFamily="34" charset="-128"/>
              </a:rPr>
              <a:t> de una operación basada en entradas, usaríamos un ciclo </a:t>
            </a:r>
            <a:r>
              <a:rPr lang="es-CR" sz="1600" dirty="0">
                <a:solidFill>
                  <a:srgbClr val="595959"/>
                </a:solidFill>
                <a:latin typeface="Andale Mono" panose="020B0509000000000004" pitchFamily="49" charset="0"/>
                <a:ea typeface="ＭＳ Ｐゴシック" panose="020B0600070205080204" pitchFamily="34" charset="-128"/>
              </a:rPr>
              <a:t>for</a:t>
            </a:r>
            <a:r>
              <a:rPr lang="es-CR" sz="1600" dirty="0">
                <a:solidFill>
                  <a:srgbClr val="595959"/>
                </a:solidFill>
                <a:latin typeface="Myriad Pro" panose="020B0503030403020204" pitchFamily="34" charset="0"/>
                <a:ea typeface="ＭＳ Ｐゴシック" panose="020B0600070205080204" pitchFamily="34" charset="-128"/>
              </a:rPr>
              <a:t>, como en esta implementación ingenua (</a:t>
            </a:r>
            <a:r>
              <a:rPr lang="es-CR" sz="1600" i="1" dirty="0">
                <a:solidFill>
                  <a:srgbClr val="595959"/>
                </a:solidFill>
                <a:latin typeface="Myriad Pro" panose="020B0503030403020204" pitchFamily="34" charset="0"/>
                <a:ea typeface="ＭＳ Ｐゴシック" panose="020B0600070205080204" pitchFamily="34" charset="-128"/>
              </a:rPr>
              <a:t>naive</a:t>
            </a:r>
            <a:r>
              <a:rPr lang="es-CR" sz="1600" dirty="0">
                <a:solidFill>
                  <a:srgbClr val="595959"/>
                </a:solidFill>
                <a:latin typeface="Myriad Pro" panose="020B0503030403020204" pitchFamily="34" charset="0"/>
                <a:ea typeface="ＭＳ Ｐゴシック" panose="020B0600070205080204" pitchFamily="34" charset="-128"/>
              </a:rPr>
              <a:t>) de una operación aditiva basada en elementos:</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10</a:t>
            </a:fld>
            <a:endParaRPr lang="en-US" altLang="es-CR"/>
          </a:p>
        </p:txBody>
      </p:sp>
      <p:pic>
        <p:nvPicPr>
          <p:cNvPr id="6" name="Imagen 5" descr="Imagen que contiene Interfaz de usuario gráfica&#10;&#10;Descripción generada automáticamente">
            <a:extLst>
              <a:ext uri="{FF2B5EF4-FFF2-40B4-BE49-F238E27FC236}">
                <a16:creationId xmlns:a16="http://schemas.microsoft.com/office/drawing/2014/main" id="{42CD33DC-9ED2-014D-AF97-88A32960CC13}"/>
              </a:ext>
            </a:extLst>
          </p:cNvPr>
          <p:cNvPicPr/>
          <p:nvPr/>
        </p:nvPicPr>
        <p:blipFill>
          <a:blip r:embed="rId2"/>
          <a:stretch>
            <a:fillRect/>
          </a:stretch>
        </p:blipFill>
        <p:spPr>
          <a:xfrm>
            <a:off x="4007877" y="1323584"/>
            <a:ext cx="5136124" cy="1497330"/>
          </a:xfrm>
          <a:prstGeom prst="rect">
            <a:avLst/>
          </a:prstGeom>
        </p:spPr>
      </p:pic>
      <p:sp>
        <p:nvSpPr>
          <p:cNvPr id="5" name="CuadroTexto 4">
            <a:extLst>
              <a:ext uri="{FF2B5EF4-FFF2-40B4-BE49-F238E27FC236}">
                <a16:creationId xmlns:a16="http://schemas.microsoft.com/office/drawing/2014/main" id="{F61A7FE4-ABE9-9245-B00D-DA185F7EFACD}"/>
              </a:ext>
            </a:extLst>
          </p:cNvPr>
          <p:cNvSpPr txBox="1"/>
          <p:nvPr/>
        </p:nvSpPr>
        <p:spPr>
          <a:xfrm>
            <a:off x="329610" y="3357039"/>
            <a:ext cx="3678266" cy="1938992"/>
          </a:xfrm>
          <a:prstGeom prst="rect">
            <a:avLst/>
          </a:prstGeom>
          <a:noFill/>
        </p:spPr>
        <p:txBody>
          <a:bodyPr wrap="square" rtlCol="0">
            <a:spAutoFit/>
          </a:bodyPr>
          <a:lstStyle/>
          <a:p>
            <a:r>
              <a:rPr lang="es-CR" sz="1600" dirty="0">
                <a:solidFill>
                  <a:srgbClr val="595959"/>
                </a:solidFill>
                <a:latin typeface="Myriad Pro" panose="020B0503030403020204" pitchFamily="34" charset="0"/>
              </a:rPr>
              <a:t>Pero con </a:t>
            </a:r>
            <a:r>
              <a:rPr lang="es-CR" sz="1600" dirty="0">
                <a:solidFill>
                  <a:srgbClr val="595959"/>
                </a:solidFill>
                <a:latin typeface="Andale Mono" panose="020B0509000000000004" pitchFamily="49" charset="0"/>
              </a:rPr>
              <a:t>Numpy</a:t>
            </a:r>
            <a:r>
              <a:rPr lang="es-CR" sz="1600" dirty="0">
                <a:solidFill>
                  <a:srgbClr val="595959"/>
                </a:solidFill>
                <a:latin typeface="Myriad Pro" panose="020B0503030403020204" pitchFamily="34" charset="0"/>
              </a:rPr>
              <a:t> podemos hacer operaciones entrada por entrada de una forma mucho más rápida:</a:t>
            </a:r>
          </a:p>
          <a:p>
            <a:endParaRPr lang="es-CR" dirty="0">
              <a:solidFill>
                <a:srgbClr val="595959"/>
              </a:solidFill>
              <a:latin typeface="Myriad Pro" panose="020B0503030403020204" pitchFamily="34" charset="0"/>
            </a:endParaRPr>
          </a:p>
          <a:p>
            <a:endParaRPr lang="es-CR" dirty="0">
              <a:solidFill>
                <a:srgbClr val="595959"/>
              </a:solidFill>
              <a:latin typeface="Myriad Pro" panose="020B0503030403020204" pitchFamily="34" charset="0"/>
            </a:endParaRPr>
          </a:p>
          <a:p>
            <a:endParaRPr lang="es-CR" dirty="0">
              <a:solidFill>
                <a:srgbClr val="595959"/>
              </a:solidFill>
              <a:latin typeface="Myriad Pro" panose="020B0503030403020204" pitchFamily="34" charset="0"/>
            </a:endParaRPr>
          </a:p>
          <a:p>
            <a:endParaRPr lang="es-CR" dirty="0"/>
          </a:p>
        </p:txBody>
      </p:sp>
      <p:pic>
        <p:nvPicPr>
          <p:cNvPr id="14" name="Imagen 13" descr="Patrón de fondo&#10;&#10;Descripción generada automáticamente con confianza baja">
            <a:extLst>
              <a:ext uri="{FF2B5EF4-FFF2-40B4-BE49-F238E27FC236}">
                <a16:creationId xmlns:a16="http://schemas.microsoft.com/office/drawing/2014/main" id="{A24C5332-BBFE-D640-A810-CB2BEB486689}"/>
              </a:ext>
            </a:extLst>
          </p:cNvPr>
          <p:cNvPicPr/>
          <p:nvPr/>
        </p:nvPicPr>
        <p:blipFill>
          <a:blip r:embed="rId3"/>
          <a:stretch>
            <a:fillRect/>
          </a:stretch>
        </p:blipFill>
        <p:spPr>
          <a:xfrm>
            <a:off x="4007876" y="3357039"/>
            <a:ext cx="5136124" cy="996315"/>
          </a:xfrm>
          <a:prstGeom prst="rect">
            <a:avLst/>
          </a:prstGeom>
        </p:spPr>
      </p:pic>
    </p:spTree>
    <p:extLst>
      <p:ext uri="{BB962C8B-B14F-4D97-AF65-F5344CB8AC3E}">
        <p14:creationId xmlns:p14="http://schemas.microsoft.com/office/powerpoint/2010/main" val="138292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p:txBody>
          <a:bodyPr/>
          <a:lstStyle/>
          <a:p>
            <a:pPr marL="571500" indent="-571500" algn="l">
              <a:buFont typeface="Arial" panose="020B0604020202020204" pitchFamily="34" charset="0"/>
              <a:buChar char="•"/>
            </a:pPr>
            <a:r>
              <a:rPr lang="es-CR" sz="2400" dirty="0">
                <a:solidFill>
                  <a:srgbClr val="595959"/>
                </a:solidFill>
                <a:latin typeface="Myriad Pro" panose="020B0503030403020204" pitchFamily="34" charset="0"/>
                <a:ea typeface="ＭＳ Ｐゴシック" panose="020B0600070205080204" pitchFamily="34" charset="-128"/>
              </a:rPr>
              <a:t>“</a:t>
            </a:r>
            <a:r>
              <a:rPr lang="es-CR" sz="2400" dirty="0" err="1">
                <a:solidFill>
                  <a:srgbClr val="595959"/>
                </a:solidFill>
                <a:latin typeface="Myriad Pro" panose="020B0503030403020204" pitchFamily="34" charset="0"/>
                <a:ea typeface="ＭＳ Ｐゴシック" panose="020B0600070205080204" pitchFamily="34" charset="-128"/>
              </a:rPr>
              <a:t>Broadcasting</a:t>
            </a:r>
            <a:r>
              <a:rPr lang="es-CR" sz="2400" dirty="0">
                <a:solidFill>
                  <a:srgbClr val="595959"/>
                </a:solidFill>
                <a:latin typeface="Myriad Pro" panose="020B0503030403020204" pitchFamily="34" charset="0"/>
                <a:ea typeface="ＭＳ Ｐゴシック" panose="020B0600070205080204" pitchFamily="34" charset="-128"/>
              </a:rPr>
              <a:t>”</a:t>
            </a:r>
            <a:endParaRPr lang="es-CR" sz="2400" dirty="0"/>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329610" y="1063625"/>
            <a:ext cx="8357190" cy="3703638"/>
          </a:xfrm>
        </p:spPr>
        <p:txBody>
          <a:bodyPr/>
          <a:lstStyle/>
          <a:p>
            <a:pPr marL="0" indent="0">
              <a:buNone/>
            </a:pPr>
            <a:r>
              <a:rPr lang="es-CR" sz="1600" dirty="0">
                <a:solidFill>
                  <a:srgbClr val="595959"/>
                </a:solidFill>
                <a:latin typeface="Myriad Pro" panose="020B0503030403020204" pitchFamily="34" charset="0"/>
                <a:ea typeface="ＭＳ Ｐゴシック" panose="020B0600070205080204" pitchFamily="34" charset="-128"/>
              </a:rPr>
              <a:t>El ejemplo anterior </a:t>
            </a:r>
            <a:r>
              <a:rPr lang="es-CR" sz="1600" dirty="0" err="1">
                <a:solidFill>
                  <a:srgbClr val="595959"/>
                </a:solidFill>
                <a:latin typeface="Andale Mono" panose="020B0509000000000004" pitchFamily="49" charset="0"/>
                <a:ea typeface="ＭＳ Ｐゴシック" panose="020B0600070205080204" pitchFamily="34" charset="-128"/>
              </a:rPr>
              <a:t>naive_add</a:t>
            </a:r>
            <a:r>
              <a:rPr lang="es-CR" sz="1600" dirty="0">
                <a:solidFill>
                  <a:srgbClr val="595959"/>
                </a:solidFill>
                <a:latin typeface="Myriad Pro" panose="020B0503030403020204" pitchFamily="34" charset="0"/>
                <a:ea typeface="ＭＳ Ｐゴシック" panose="020B0600070205080204" pitchFamily="34" charset="-128"/>
              </a:rPr>
              <a:t> solo recibe tensores 2D con dimensiones iguales, pero ¿qué pasa con la adición cuando las formas de los dos tensores son diferentes entre sí?</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r>
              <a:rPr lang="es-CR" sz="1600" dirty="0">
                <a:solidFill>
                  <a:srgbClr val="595959"/>
                </a:solidFill>
                <a:latin typeface="Myriad Pro" panose="020B0503030403020204" pitchFamily="34" charset="0"/>
                <a:ea typeface="ＭＳ Ｐゴシック" panose="020B0600070205080204" pitchFamily="34" charset="-128"/>
              </a:rPr>
              <a:t>Si esto pasara entonces el tensor más pequeño sería “</a:t>
            </a:r>
            <a:r>
              <a:rPr lang="es-CR" sz="1600" i="1" dirty="0" err="1">
                <a:solidFill>
                  <a:srgbClr val="595959"/>
                </a:solidFill>
                <a:latin typeface="Myriad Pro" panose="020B0503030403020204" pitchFamily="34" charset="0"/>
                <a:ea typeface="ＭＳ Ｐゴシック" panose="020B0600070205080204" pitchFamily="34" charset="-128"/>
              </a:rPr>
              <a:t>broadcasted</a:t>
            </a:r>
            <a:r>
              <a:rPr lang="es-CR" sz="1600" dirty="0">
                <a:solidFill>
                  <a:srgbClr val="595959"/>
                </a:solidFill>
                <a:latin typeface="Myriad Pro" panose="020B0503030403020204" pitchFamily="34" charset="0"/>
                <a:ea typeface="ＭＳ Ｐゴシック" panose="020B0600070205080204" pitchFamily="34" charset="-128"/>
              </a:rPr>
              <a:t>” para que coincida con la forma del tensor más grande, esto se logra en dos pasos:</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r>
              <a:rPr lang="es-CR" sz="1600" dirty="0">
                <a:solidFill>
                  <a:srgbClr val="595959"/>
                </a:solidFill>
                <a:latin typeface="Myriad Pro" panose="020B0503030403020204" pitchFamily="34" charset="0"/>
                <a:ea typeface="ＭＳ Ｐゴシック" panose="020B0600070205080204" pitchFamily="34" charset="-128"/>
              </a:rPr>
              <a:t> Ejes (llamados ejes de difusión) se agregan al tensor más pequeño para que coincida con el </a:t>
            </a:r>
            <a:r>
              <a:rPr lang="es-CR" sz="1600" dirty="0">
                <a:solidFill>
                  <a:srgbClr val="595959"/>
                </a:solidFill>
                <a:latin typeface="Andale Mono" panose="020B0509000000000004" pitchFamily="49" charset="0"/>
                <a:ea typeface="ＭＳ Ｐゴシック" panose="020B0600070205080204" pitchFamily="34" charset="-128"/>
              </a:rPr>
              <a:t>ndim</a:t>
            </a:r>
            <a:r>
              <a:rPr lang="es-CR" sz="1600" dirty="0">
                <a:solidFill>
                  <a:srgbClr val="595959"/>
                </a:solidFill>
                <a:latin typeface="Myriad Pro" panose="020B0503030403020204" pitchFamily="34" charset="0"/>
                <a:ea typeface="ＭＳ Ｐゴシック" panose="020B0600070205080204" pitchFamily="34" charset="-128"/>
              </a:rPr>
              <a:t> del tensor más grande.</a:t>
            </a: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r>
              <a:rPr lang="es-CR" sz="1600" dirty="0">
                <a:solidFill>
                  <a:srgbClr val="595959"/>
                </a:solidFill>
                <a:latin typeface="Myriad Pro" panose="020B0503030403020204" pitchFamily="34" charset="0"/>
                <a:ea typeface="ＭＳ Ｐゴシック" panose="020B0600070205080204" pitchFamily="34" charset="-128"/>
              </a:rPr>
              <a:t>El tensor más pequeño se repite junto a estos nuevos ejes para que coincida con la forma del tensor más grande.</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11</a:t>
            </a:fld>
            <a:endParaRPr lang="en-US" altLang="es-CR"/>
          </a:p>
        </p:txBody>
      </p:sp>
    </p:spTree>
    <p:extLst>
      <p:ext uri="{BB962C8B-B14F-4D97-AF65-F5344CB8AC3E}">
        <p14:creationId xmlns:p14="http://schemas.microsoft.com/office/powerpoint/2010/main" val="213330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p:txBody>
          <a:bodyPr/>
          <a:lstStyle/>
          <a:p>
            <a:pPr marL="571500" indent="-571500" algn="l">
              <a:buFont typeface="Arial" panose="020B0604020202020204" pitchFamily="34" charset="0"/>
              <a:buChar char="•"/>
            </a:pPr>
            <a:r>
              <a:rPr lang="es-CR" sz="2400" dirty="0">
                <a:solidFill>
                  <a:srgbClr val="595959"/>
                </a:solidFill>
                <a:latin typeface="Myriad Pro" panose="020B0503030403020204" pitchFamily="34" charset="0"/>
                <a:ea typeface="ＭＳ Ｐゴシック" panose="020B0600070205080204" pitchFamily="34" charset="-128"/>
              </a:rPr>
              <a:t>“</a:t>
            </a:r>
            <a:r>
              <a:rPr lang="es-CR" sz="2400" dirty="0" err="1">
                <a:solidFill>
                  <a:srgbClr val="595959"/>
                </a:solidFill>
                <a:latin typeface="Myriad Pro" panose="020B0503030403020204" pitchFamily="34" charset="0"/>
                <a:ea typeface="ＭＳ Ｐゴシック" panose="020B0600070205080204" pitchFamily="34" charset="-128"/>
              </a:rPr>
              <a:t>Broadcasting</a:t>
            </a:r>
            <a:r>
              <a:rPr lang="es-CR" sz="2400" dirty="0">
                <a:solidFill>
                  <a:srgbClr val="595959"/>
                </a:solidFill>
                <a:latin typeface="Myriad Pro" panose="020B0503030403020204" pitchFamily="34" charset="0"/>
                <a:ea typeface="ＭＳ Ｐゴシック" panose="020B0600070205080204" pitchFamily="34" charset="-128"/>
              </a:rPr>
              <a:t>”</a:t>
            </a:r>
            <a:endParaRPr lang="es-CR" sz="2400" dirty="0"/>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329610" y="946667"/>
            <a:ext cx="8357190" cy="3703638"/>
          </a:xfrm>
        </p:spPr>
        <p:txBody>
          <a:bodyPr/>
          <a:lstStyle/>
          <a:p>
            <a:pPr marL="0" indent="0">
              <a:buNone/>
            </a:pPr>
            <a:endParaRPr lang="es-CR" sz="2000" dirty="0">
              <a:solidFill>
                <a:srgbClr val="595959"/>
              </a:solidFill>
              <a:latin typeface="Myriad Pro" panose="020B0503030403020204" pitchFamily="34" charset="0"/>
              <a:ea typeface="ＭＳ Ｐゴシック" panose="020B0600070205080204" pitchFamily="34" charset="-128"/>
            </a:endParaRPr>
          </a:p>
          <a:p>
            <a:pPr marL="0" indent="0">
              <a:buNone/>
            </a:pPr>
            <a:r>
              <a:rPr lang="es-CR" sz="2000" dirty="0">
                <a:solidFill>
                  <a:srgbClr val="595959"/>
                </a:solidFill>
                <a:latin typeface="Myriad Pro" panose="020B0503030403020204" pitchFamily="34" charset="0"/>
                <a:ea typeface="ＭＳ Ｐゴシック" panose="020B0600070205080204" pitchFamily="34" charset="-128"/>
              </a:rPr>
              <a:t>Veamos un ejemplo concreto. Considere </a:t>
            </a:r>
            <a:r>
              <a:rPr lang="es-CR" sz="2000" dirty="0">
                <a:solidFill>
                  <a:srgbClr val="595959"/>
                </a:solidFill>
                <a:latin typeface="Andale Mono" panose="020B0509000000000004" pitchFamily="49" charset="0"/>
                <a:ea typeface="ＭＳ Ｐゴシック" panose="020B0600070205080204" pitchFamily="34" charset="-128"/>
              </a:rPr>
              <a:t>X</a:t>
            </a:r>
            <a:r>
              <a:rPr lang="es-CR" sz="2000" dirty="0">
                <a:solidFill>
                  <a:srgbClr val="595959"/>
                </a:solidFill>
                <a:latin typeface="Myriad Pro" panose="020B0503030403020204" pitchFamily="34" charset="0"/>
                <a:ea typeface="ＭＳ Ｐゴシック" panose="020B0600070205080204" pitchFamily="34" charset="-128"/>
              </a:rPr>
              <a:t> con forma </a:t>
            </a:r>
            <a:r>
              <a:rPr lang="es-CR" sz="2000" dirty="0">
                <a:solidFill>
                  <a:srgbClr val="595959"/>
                </a:solidFill>
                <a:latin typeface="Andale Mono" panose="020B0509000000000004" pitchFamily="49" charset="0"/>
                <a:ea typeface="ＭＳ Ｐゴシック" panose="020B0600070205080204" pitchFamily="34" charset="-128"/>
              </a:rPr>
              <a:t>(32, 10) </a:t>
            </a:r>
            <a:r>
              <a:rPr lang="es-CR" sz="2000" dirty="0">
                <a:solidFill>
                  <a:srgbClr val="595959"/>
                </a:solidFill>
                <a:latin typeface="Myriad Pro" panose="020B0503030403020204" pitchFamily="34" charset="0"/>
                <a:ea typeface="ＭＳ Ｐゴシック" panose="020B0600070205080204" pitchFamily="34" charset="-128"/>
              </a:rPr>
              <a:t>y </a:t>
            </a:r>
            <a:r>
              <a:rPr lang="es-CR" sz="2000" dirty="0">
                <a:solidFill>
                  <a:srgbClr val="595959"/>
                </a:solidFill>
                <a:latin typeface="Andale Mono" panose="020B0509000000000004" pitchFamily="49" charset="0"/>
                <a:ea typeface="ＭＳ Ｐゴシック" panose="020B0600070205080204" pitchFamily="34" charset="-128"/>
              </a:rPr>
              <a:t>Y</a:t>
            </a:r>
            <a:r>
              <a:rPr lang="es-CR" sz="2000" dirty="0">
                <a:solidFill>
                  <a:srgbClr val="595959"/>
                </a:solidFill>
                <a:latin typeface="Myriad Pro" panose="020B0503030403020204" pitchFamily="34" charset="0"/>
                <a:ea typeface="ＭＳ Ｐゴシック" panose="020B0600070205080204" pitchFamily="34" charset="-128"/>
              </a:rPr>
              <a:t> con forma </a:t>
            </a:r>
            <a:r>
              <a:rPr lang="es-CR" sz="2000" dirty="0">
                <a:solidFill>
                  <a:srgbClr val="595959"/>
                </a:solidFill>
                <a:latin typeface="Andale Mono" panose="020B0509000000000004" pitchFamily="49" charset="0"/>
                <a:ea typeface="ＭＳ Ｐゴシック" panose="020B0600070205080204" pitchFamily="34" charset="-128"/>
              </a:rPr>
              <a:t>(10,). </a:t>
            </a:r>
            <a:r>
              <a:rPr lang="es-CR" sz="2000" dirty="0">
                <a:solidFill>
                  <a:srgbClr val="595959"/>
                </a:solidFill>
                <a:latin typeface="Myriad Pro" panose="020B0503030403020204" pitchFamily="34" charset="0"/>
                <a:ea typeface="ＭＳ Ｐゴシック" panose="020B0600070205080204" pitchFamily="34" charset="-128"/>
              </a:rPr>
              <a:t>Primero, agregamos un primer eje vacío a Y, su nueva forma sería </a:t>
            </a:r>
            <a:r>
              <a:rPr lang="es-CR" sz="2000" dirty="0">
                <a:solidFill>
                  <a:srgbClr val="595959"/>
                </a:solidFill>
                <a:latin typeface="Andale Mono" panose="020B0509000000000004" pitchFamily="49" charset="0"/>
                <a:ea typeface="ＭＳ Ｐゴシック" panose="020B0600070205080204" pitchFamily="34" charset="-128"/>
              </a:rPr>
              <a:t>(1, 10). </a:t>
            </a:r>
            <a:r>
              <a:rPr lang="es-CR" sz="2000" dirty="0">
                <a:solidFill>
                  <a:srgbClr val="595959"/>
                </a:solidFill>
                <a:latin typeface="Myriad Pro" panose="020B0503030403020204" pitchFamily="34" charset="0"/>
                <a:ea typeface="ＭＳ Ｐゴシック" panose="020B0600070205080204" pitchFamily="34" charset="-128"/>
              </a:rPr>
              <a:t>Luego, repetimos y 32 veces a lo largo de este nuevo eje, de modo que terminamos con un tensor </a:t>
            </a:r>
            <a:r>
              <a:rPr lang="es-CR" sz="2000" dirty="0">
                <a:solidFill>
                  <a:srgbClr val="595959"/>
                </a:solidFill>
                <a:latin typeface="Andale Mono" panose="020B0509000000000004" pitchFamily="49" charset="0"/>
                <a:ea typeface="ＭＳ Ｐゴシック" panose="020B0600070205080204" pitchFamily="34" charset="-128"/>
              </a:rPr>
              <a:t>Y1</a:t>
            </a:r>
            <a:r>
              <a:rPr lang="es-CR" sz="2000" dirty="0">
                <a:solidFill>
                  <a:srgbClr val="595959"/>
                </a:solidFill>
                <a:latin typeface="Myriad Pro" panose="020B0503030403020204" pitchFamily="34" charset="0"/>
                <a:ea typeface="ＭＳ Ｐゴシック" panose="020B0600070205080204" pitchFamily="34" charset="-128"/>
              </a:rPr>
              <a:t> con forma </a:t>
            </a:r>
            <a:r>
              <a:rPr lang="es-CR" sz="2000" dirty="0">
                <a:solidFill>
                  <a:srgbClr val="595959"/>
                </a:solidFill>
                <a:latin typeface="Andale Mono" panose="020B0509000000000004" pitchFamily="49" charset="0"/>
                <a:ea typeface="ＭＳ Ｐゴシック" panose="020B0600070205080204" pitchFamily="34" charset="-128"/>
              </a:rPr>
              <a:t>(32, 10)</a:t>
            </a:r>
            <a:r>
              <a:rPr lang="es-CR" sz="2000" dirty="0">
                <a:solidFill>
                  <a:srgbClr val="595959"/>
                </a:solidFill>
                <a:latin typeface="Myriad Pro" panose="020B0503030403020204" pitchFamily="34" charset="0"/>
                <a:ea typeface="ＭＳ Ｐゴシック" panose="020B0600070205080204" pitchFamily="34" charset="-128"/>
              </a:rPr>
              <a:t>, donde </a:t>
            </a:r>
            <a:r>
              <a:rPr lang="es-CR" sz="2000" dirty="0">
                <a:solidFill>
                  <a:srgbClr val="595959"/>
                </a:solidFill>
                <a:latin typeface="Andale Mono" panose="020B0509000000000004" pitchFamily="49" charset="0"/>
                <a:ea typeface="ＭＳ Ｐゴシック" panose="020B0600070205080204" pitchFamily="34" charset="-128"/>
              </a:rPr>
              <a:t>Y1 [</a:t>
            </a:r>
            <a:r>
              <a:rPr lang="es-CR" sz="2000" dirty="0" err="1">
                <a:solidFill>
                  <a:srgbClr val="595959"/>
                </a:solidFill>
                <a:latin typeface="Andale Mono" panose="020B0509000000000004" pitchFamily="49" charset="0"/>
                <a:ea typeface="ＭＳ Ｐゴシック" panose="020B0600070205080204" pitchFamily="34" charset="-128"/>
              </a:rPr>
              <a:t>i,j</a:t>
            </a:r>
            <a:r>
              <a:rPr lang="es-CR" sz="2000" dirty="0">
                <a:solidFill>
                  <a:srgbClr val="595959"/>
                </a:solidFill>
                <a:latin typeface="Andale Mono" panose="020B0509000000000004" pitchFamily="49" charset="0"/>
                <a:ea typeface="ＭＳ Ｐゴシック" panose="020B0600070205080204" pitchFamily="34" charset="-128"/>
              </a:rPr>
              <a:t>] == Y </a:t>
            </a:r>
            <a:r>
              <a:rPr lang="es-CR" sz="2000" dirty="0">
                <a:solidFill>
                  <a:srgbClr val="595959"/>
                </a:solidFill>
                <a:latin typeface="Myriad Pro" panose="020B0503030403020204" pitchFamily="34" charset="0"/>
                <a:ea typeface="ＭＳ Ｐゴシック" panose="020B0600070205080204" pitchFamily="34" charset="-128"/>
              </a:rPr>
              <a:t>para i en el rango </a:t>
            </a:r>
            <a:r>
              <a:rPr lang="es-CR" sz="2000" dirty="0">
                <a:solidFill>
                  <a:srgbClr val="595959"/>
                </a:solidFill>
                <a:latin typeface="Andale Mono" panose="020B0509000000000004" pitchFamily="49" charset="0"/>
                <a:ea typeface="ＭＳ Ｐゴシック" panose="020B0600070205080204" pitchFamily="34" charset="-128"/>
              </a:rPr>
              <a:t>(0, 32). </a:t>
            </a:r>
            <a:r>
              <a:rPr lang="es-CR" sz="2000" dirty="0">
                <a:solidFill>
                  <a:srgbClr val="595959"/>
                </a:solidFill>
                <a:latin typeface="Myriad Pro" panose="020B0503030403020204" pitchFamily="34" charset="0"/>
                <a:ea typeface="ＭＳ Ｐゴシック" panose="020B0600070205080204" pitchFamily="34" charset="-128"/>
              </a:rPr>
              <a:t>En este punto, podemos sumar </a:t>
            </a:r>
            <a:r>
              <a:rPr lang="es-CR" sz="2000" dirty="0">
                <a:solidFill>
                  <a:srgbClr val="595959"/>
                </a:solidFill>
                <a:latin typeface="Andale Mono" panose="020B0509000000000004" pitchFamily="49" charset="0"/>
                <a:ea typeface="ＭＳ Ｐゴシック" panose="020B0600070205080204" pitchFamily="34" charset="-128"/>
              </a:rPr>
              <a:t>X</a:t>
            </a:r>
            <a:r>
              <a:rPr lang="es-CR" sz="2000" dirty="0">
                <a:solidFill>
                  <a:srgbClr val="595959"/>
                </a:solidFill>
                <a:latin typeface="Myriad Pro" panose="020B0503030403020204" pitchFamily="34" charset="0"/>
                <a:ea typeface="ＭＳ Ｐゴシック" panose="020B0600070205080204" pitchFamily="34" charset="-128"/>
              </a:rPr>
              <a:t> y </a:t>
            </a:r>
            <a:r>
              <a:rPr lang="es-CR" sz="2000" dirty="0">
                <a:solidFill>
                  <a:srgbClr val="595959"/>
                </a:solidFill>
                <a:latin typeface="Andale Mono" panose="020B0509000000000004" pitchFamily="49" charset="0"/>
                <a:ea typeface="ＭＳ Ｐゴシック" panose="020B0600070205080204" pitchFamily="34" charset="-128"/>
              </a:rPr>
              <a:t>Y1</a:t>
            </a:r>
            <a:r>
              <a:rPr lang="es-CR" sz="2000" dirty="0">
                <a:solidFill>
                  <a:srgbClr val="595959"/>
                </a:solidFill>
                <a:latin typeface="Myriad Pro" panose="020B0503030403020204" pitchFamily="34" charset="0"/>
                <a:ea typeface="ＭＳ Ｐゴシック" panose="020B0600070205080204" pitchFamily="34" charset="-128"/>
              </a:rPr>
              <a:t>, porque tienen la misma forma.</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12</a:t>
            </a:fld>
            <a:endParaRPr lang="en-US" altLang="es-CR"/>
          </a:p>
        </p:txBody>
      </p:sp>
    </p:spTree>
    <p:extLst>
      <p:ext uri="{BB962C8B-B14F-4D97-AF65-F5344CB8AC3E}">
        <p14:creationId xmlns:p14="http://schemas.microsoft.com/office/powerpoint/2010/main" val="33308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p:txBody>
          <a:bodyPr/>
          <a:lstStyle/>
          <a:p>
            <a:pPr marL="571500" indent="-571500" algn="l">
              <a:buFont typeface="Arial" panose="020B0604020202020204" pitchFamily="34" charset="0"/>
              <a:buChar char="•"/>
            </a:pPr>
            <a:r>
              <a:rPr lang="es-CR" sz="2400" dirty="0">
                <a:solidFill>
                  <a:srgbClr val="595959"/>
                </a:solidFill>
                <a:latin typeface="Myriad Pro" panose="020B0503030403020204" pitchFamily="34" charset="0"/>
                <a:ea typeface="ＭＳ Ｐゴシック" panose="020B0600070205080204" pitchFamily="34" charset="-128"/>
              </a:rPr>
              <a:t>Producto Punto Tensor</a:t>
            </a:r>
            <a:endParaRPr lang="es-CR" sz="2400" dirty="0"/>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329610" y="1063625"/>
            <a:ext cx="3678266" cy="2083612"/>
          </a:xfrm>
        </p:spPr>
        <p:txBody>
          <a:bodyPr/>
          <a:lstStyle/>
          <a:p>
            <a:pPr marL="0" indent="0">
              <a:buNone/>
            </a:pPr>
            <a:r>
              <a:rPr lang="es-CR" sz="1600" dirty="0">
                <a:solidFill>
                  <a:srgbClr val="595959"/>
                </a:solidFill>
                <a:latin typeface="Myriad Pro" panose="020B0503030403020204" pitchFamily="34" charset="0"/>
                <a:ea typeface="ＭＳ Ｐゴシック" panose="020B0600070205080204" pitchFamily="34" charset="-128"/>
              </a:rPr>
              <a:t>La operación punto, o producto punto tensor, es la operación más útil y común en tensores. Los productos entrada por entrada se hacen con el operador “*”.</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13</a:t>
            </a:fld>
            <a:endParaRPr lang="en-US" altLang="es-CR"/>
          </a:p>
        </p:txBody>
      </p:sp>
      <p:sp>
        <p:nvSpPr>
          <p:cNvPr id="5" name="CuadroTexto 4">
            <a:extLst>
              <a:ext uri="{FF2B5EF4-FFF2-40B4-BE49-F238E27FC236}">
                <a16:creationId xmlns:a16="http://schemas.microsoft.com/office/drawing/2014/main" id="{F61A7FE4-ABE9-9245-B00D-DA185F7EFACD}"/>
              </a:ext>
            </a:extLst>
          </p:cNvPr>
          <p:cNvSpPr txBox="1"/>
          <p:nvPr/>
        </p:nvSpPr>
        <p:spPr>
          <a:xfrm>
            <a:off x="329610" y="3357039"/>
            <a:ext cx="3678266" cy="1938992"/>
          </a:xfrm>
          <a:prstGeom prst="rect">
            <a:avLst/>
          </a:prstGeom>
          <a:noFill/>
        </p:spPr>
        <p:txBody>
          <a:bodyPr wrap="square" rtlCol="0">
            <a:spAutoFit/>
          </a:bodyPr>
          <a:lstStyle/>
          <a:p>
            <a:r>
              <a:rPr lang="es-CR" sz="1600" dirty="0">
                <a:solidFill>
                  <a:srgbClr val="595959"/>
                </a:solidFill>
                <a:latin typeface="Myriad Pro" panose="020B0503030403020204" pitchFamily="34" charset="0"/>
              </a:rPr>
              <a:t>Pero con </a:t>
            </a:r>
            <a:r>
              <a:rPr lang="es-CR" sz="1600" dirty="0">
                <a:solidFill>
                  <a:srgbClr val="595959"/>
                </a:solidFill>
                <a:latin typeface="Andale Mono" panose="020B0509000000000004" pitchFamily="49" charset="0"/>
              </a:rPr>
              <a:t>Numpy</a:t>
            </a:r>
            <a:r>
              <a:rPr lang="es-CR" sz="1600" dirty="0">
                <a:solidFill>
                  <a:srgbClr val="595959"/>
                </a:solidFill>
                <a:latin typeface="Myriad Pro" panose="020B0503030403020204" pitchFamily="34" charset="0"/>
              </a:rPr>
              <a:t> podemos hacer operaciones entrada por entrada de una forma mucho más rápida:</a:t>
            </a:r>
          </a:p>
          <a:p>
            <a:endParaRPr lang="es-CR" dirty="0">
              <a:solidFill>
                <a:srgbClr val="595959"/>
              </a:solidFill>
              <a:latin typeface="Myriad Pro" panose="020B0503030403020204" pitchFamily="34" charset="0"/>
            </a:endParaRPr>
          </a:p>
          <a:p>
            <a:endParaRPr lang="es-CR" dirty="0">
              <a:solidFill>
                <a:srgbClr val="595959"/>
              </a:solidFill>
              <a:latin typeface="Myriad Pro" panose="020B0503030403020204" pitchFamily="34" charset="0"/>
            </a:endParaRPr>
          </a:p>
          <a:p>
            <a:endParaRPr lang="es-CR" dirty="0">
              <a:solidFill>
                <a:srgbClr val="595959"/>
              </a:solidFill>
              <a:latin typeface="Myriad Pro" panose="020B0503030403020204" pitchFamily="34" charset="0"/>
            </a:endParaRPr>
          </a:p>
          <a:p>
            <a:endParaRPr lang="es-CR" dirty="0"/>
          </a:p>
        </p:txBody>
      </p:sp>
      <p:pic>
        <p:nvPicPr>
          <p:cNvPr id="8" name="Imagen 7">
            <a:extLst>
              <a:ext uri="{FF2B5EF4-FFF2-40B4-BE49-F238E27FC236}">
                <a16:creationId xmlns:a16="http://schemas.microsoft.com/office/drawing/2014/main" id="{D471E589-0C43-9941-9249-77030E2C5581}"/>
              </a:ext>
            </a:extLst>
          </p:cNvPr>
          <p:cNvPicPr/>
          <p:nvPr/>
        </p:nvPicPr>
        <p:blipFill>
          <a:blip r:embed="rId2"/>
          <a:stretch>
            <a:fillRect/>
          </a:stretch>
        </p:blipFill>
        <p:spPr>
          <a:xfrm>
            <a:off x="4198665" y="3402251"/>
            <a:ext cx="4897190" cy="604800"/>
          </a:xfrm>
          <a:prstGeom prst="rect">
            <a:avLst/>
          </a:prstGeom>
        </p:spPr>
      </p:pic>
      <p:pic>
        <p:nvPicPr>
          <p:cNvPr id="9" name="Imagen 8" descr="Interfaz de usuario gráfica, Texto&#10;&#10;Descripción generada automáticamente">
            <a:extLst>
              <a:ext uri="{FF2B5EF4-FFF2-40B4-BE49-F238E27FC236}">
                <a16:creationId xmlns:a16="http://schemas.microsoft.com/office/drawing/2014/main" id="{9543D70E-1AD6-3F4D-B194-79ED70FA89AA}"/>
              </a:ext>
            </a:extLst>
          </p:cNvPr>
          <p:cNvPicPr/>
          <p:nvPr/>
        </p:nvPicPr>
        <p:blipFill>
          <a:blip r:embed="rId3"/>
          <a:stretch>
            <a:fillRect/>
          </a:stretch>
        </p:blipFill>
        <p:spPr>
          <a:xfrm>
            <a:off x="4198665" y="1175190"/>
            <a:ext cx="4945335" cy="1466850"/>
          </a:xfrm>
          <a:prstGeom prst="rect">
            <a:avLst/>
          </a:prstGeom>
        </p:spPr>
      </p:pic>
    </p:spTree>
    <p:extLst>
      <p:ext uri="{BB962C8B-B14F-4D97-AF65-F5344CB8AC3E}">
        <p14:creationId xmlns:p14="http://schemas.microsoft.com/office/powerpoint/2010/main" val="777843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p:txBody>
          <a:bodyPr/>
          <a:lstStyle/>
          <a:p>
            <a:pPr marL="571500" indent="-571500" algn="l">
              <a:buFont typeface="Arial" panose="020B0604020202020204" pitchFamily="34" charset="0"/>
              <a:buChar char="•"/>
            </a:pPr>
            <a:r>
              <a:rPr lang="es-CR" sz="2400" dirty="0">
                <a:solidFill>
                  <a:srgbClr val="595959"/>
                </a:solidFill>
                <a:latin typeface="Myriad Pro" panose="020B0503030403020204" pitchFamily="34" charset="0"/>
                <a:ea typeface="ＭＳ Ｐゴシック" panose="020B0600070205080204" pitchFamily="34" charset="-128"/>
              </a:rPr>
              <a:t>Producto Punto Tensor</a:t>
            </a:r>
            <a:endParaRPr lang="es-CR" sz="2400" dirty="0"/>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329610" y="1063625"/>
            <a:ext cx="4731488" cy="3703638"/>
          </a:xfrm>
        </p:spPr>
        <p:txBody>
          <a:bodyPr/>
          <a:lstStyle/>
          <a:p>
            <a:pPr marL="0" indent="0">
              <a:buNone/>
            </a:pPr>
            <a:r>
              <a:rPr lang="es-CR" sz="1600" dirty="0">
                <a:solidFill>
                  <a:srgbClr val="595959"/>
                </a:solidFill>
                <a:latin typeface="Myriad Pro" panose="020B0503030403020204" pitchFamily="34" charset="0"/>
                <a:ea typeface="ＭＳ Ｐゴシック" panose="020B0600070205080204" pitchFamily="34" charset="-128"/>
              </a:rPr>
              <a:t>Note que, el producto punto entre dos vectores es un </a:t>
            </a:r>
            <a:r>
              <a:rPr lang="es-CR" sz="1600" i="1" dirty="0">
                <a:solidFill>
                  <a:srgbClr val="595959"/>
                </a:solidFill>
                <a:latin typeface="Myriad Pro" panose="020B0503030403020204" pitchFamily="34" charset="0"/>
                <a:ea typeface="ＭＳ Ｐゴシック" panose="020B0600070205080204" pitchFamily="34" charset="-128"/>
              </a:rPr>
              <a:t>escalar</a:t>
            </a:r>
            <a:r>
              <a:rPr lang="es-CR" sz="1600" dirty="0">
                <a:solidFill>
                  <a:srgbClr val="595959"/>
                </a:solidFill>
                <a:latin typeface="Myriad Pro" panose="020B0503030403020204" pitchFamily="34" charset="0"/>
                <a:ea typeface="ＭＳ Ｐゴシック" panose="020B0600070205080204" pitchFamily="34" charset="-128"/>
              </a:rPr>
              <a:t> y que solo vectores con las </a:t>
            </a:r>
            <a:r>
              <a:rPr lang="es-CR" sz="1600" b="1" dirty="0">
                <a:solidFill>
                  <a:srgbClr val="595959"/>
                </a:solidFill>
                <a:latin typeface="Myriad Pro" panose="020B0503030403020204" pitchFamily="34" charset="0"/>
                <a:ea typeface="ＭＳ Ｐゴシック" panose="020B0600070205080204" pitchFamily="34" charset="-128"/>
              </a:rPr>
              <a:t>mismas dimensiones</a:t>
            </a:r>
            <a:r>
              <a:rPr lang="es-CR" sz="1600" dirty="0">
                <a:solidFill>
                  <a:srgbClr val="595959"/>
                </a:solidFill>
                <a:latin typeface="Myriad Pro" panose="020B0503030403020204" pitchFamily="34" charset="0"/>
                <a:ea typeface="ＭＳ Ｐゴシック" panose="020B0600070205080204" pitchFamily="34" charset="-128"/>
              </a:rPr>
              <a:t> son compatibles para realizar producto punto.</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r>
              <a:rPr lang="es-CR" sz="1600" dirty="0">
                <a:solidFill>
                  <a:srgbClr val="595959"/>
                </a:solidFill>
                <a:latin typeface="Myriad Pro" panose="020B0503030403020204" pitchFamily="34" charset="0"/>
                <a:ea typeface="ＭＳ Ｐゴシック" panose="020B0600070205080204" pitchFamily="34" charset="-128"/>
              </a:rPr>
              <a:t>El producto punto también se puede realizar en matrices.  El producto punto de una matriz X y una matriz Y, nos retornaría un vector cuyos coeficientes son el producto punto entre las filas de X y Y. Sin embargo, esto sucede siempre y cuando el número de filas de X coincida con el número de columnas de Y, esto nos dará como resultado una matriz de forma </a:t>
            </a:r>
            <a:r>
              <a:rPr lang="es-CR" sz="1600" dirty="0">
                <a:solidFill>
                  <a:srgbClr val="595959"/>
                </a:solidFill>
                <a:latin typeface="Andale Mono" panose="020B0509000000000004" pitchFamily="49" charset="0"/>
                <a:ea typeface="ＭＳ Ｐゴシック" panose="020B0600070205080204" pitchFamily="34" charset="-128"/>
              </a:rPr>
              <a:t>(</a:t>
            </a:r>
            <a:r>
              <a:rPr lang="es-CR" sz="1600" dirty="0" err="1">
                <a:solidFill>
                  <a:srgbClr val="595959"/>
                </a:solidFill>
                <a:latin typeface="Andale Mono" panose="020B0509000000000004" pitchFamily="49" charset="0"/>
                <a:ea typeface="ＭＳ Ｐゴシック" panose="020B0600070205080204" pitchFamily="34" charset="-128"/>
              </a:rPr>
              <a:t>x.shape</a:t>
            </a:r>
            <a:r>
              <a:rPr lang="es-CR" sz="1600" dirty="0">
                <a:solidFill>
                  <a:srgbClr val="595959"/>
                </a:solidFill>
                <a:latin typeface="Andale Mono" panose="020B0509000000000004" pitchFamily="49" charset="0"/>
                <a:ea typeface="ＭＳ Ｐゴシック" panose="020B0600070205080204" pitchFamily="34" charset="-128"/>
              </a:rPr>
              <a:t>[0],</a:t>
            </a:r>
            <a:r>
              <a:rPr lang="es-CR" sz="1600" dirty="0" err="1">
                <a:solidFill>
                  <a:srgbClr val="595959"/>
                </a:solidFill>
                <a:latin typeface="Andale Mono" panose="020B0509000000000004" pitchFamily="49" charset="0"/>
                <a:ea typeface="ＭＳ Ｐゴシック" panose="020B0600070205080204" pitchFamily="34" charset="-128"/>
              </a:rPr>
              <a:t>y.shape</a:t>
            </a:r>
            <a:r>
              <a:rPr lang="es-CR" sz="1600" dirty="0">
                <a:solidFill>
                  <a:srgbClr val="595959"/>
                </a:solidFill>
                <a:latin typeface="Andale Mono" panose="020B0509000000000004" pitchFamily="49" charset="0"/>
                <a:ea typeface="ＭＳ Ｐゴシック" panose="020B0600070205080204" pitchFamily="34" charset="-128"/>
              </a:rPr>
              <a:t>[1])</a:t>
            </a:r>
            <a:r>
              <a:rPr lang="es-CR" sz="1600" dirty="0">
                <a:solidFill>
                  <a:srgbClr val="595959"/>
                </a:solidFill>
                <a:latin typeface="Myriad Pro" panose="020B0503030403020204" pitchFamily="34" charset="0"/>
                <a:ea typeface="ＭＳ Ｐゴシック" panose="020B0600070205080204" pitchFamily="34" charset="-128"/>
              </a:rPr>
              <a:t>:</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14</a:t>
            </a:fld>
            <a:endParaRPr lang="en-US" altLang="es-CR"/>
          </a:p>
        </p:txBody>
      </p:sp>
      <p:pic>
        <p:nvPicPr>
          <p:cNvPr id="10" name="Imagen 9" descr="Diagrama&#10;&#10;Descripción generada automáticamente">
            <a:extLst>
              <a:ext uri="{FF2B5EF4-FFF2-40B4-BE49-F238E27FC236}">
                <a16:creationId xmlns:a16="http://schemas.microsoft.com/office/drawing/2014/main" id="{248803E2-B54C-DE47-B2B6-E3293B1A1E44}"/>
              </a:ext>
            </a:extLst>
          </p:cNvPr>
          <p:cNvPicPr/>
          <p:nvPr/>
        </p:nvPicPr>
        <p:blipFill>
          <a:blip r:embed="rId2"/>
          <a:stretch>
            <a:fillRect/>
          </a:stretch>
        </p:blipFill>
        <p:spPr>
          <a:xfrm>
            <a:off x="4972493" y="774700"/>
            <a:ext cx="3955312" cy="3594100"/>
          </a:xfrm>
          <a:prstGeom prst="rect">
            <a:avLst/>
          </a:prstGeom>
        </p:spPr>
      </p:pic>
    </p:spTree>
    <p:extLst>
      <p:ext uri="{BB962C8B-B14F-4D97-AF65-F5344CB8AC3E}">
        <p14:creationId xmlns:p14="http://schemas.microsoft.com/office/powerpoint/2010/main" val="3992611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a:xfrm>
            <a:off x="457200" y="-1"/>
            <a:ext cx="8229600" cy="1041991"/>
          </a:xfrm>
        </p:spPr>
        <p:txBody>
          <a:bodyPr/>
          <a:lstStyle/>
          <a:p>
            <a:r>
              <a:rPr lang="es-ES" altLang="es-CR" sz="3200" b="1" dirty="0">
                <a:solidFill>
                  <a:srgbClr val="7F7F7F"/>
                </a:solidFill>
                <a:latin typeface="Century Gothic" panose="020B0502020202020204" pitchFamily="34" charset="0"/>
                <a:ea typeface="ＭＳ Ｐゴシック" panose="020B0600070205080204" pitchFamily="34" charset="-128"/>
              </a:rPr>
              <a:t>Interpretación geométrica de operaciones entre tensores</a:t>
            </a:r>
            <a:endParaRPr lang="es-CR" sz="3200" b="1" dirty="0">
              <a:latin typeface="Century Gothic" panose="020B0502020202020204" pitchFamily="34" charset="0"/>
            </a:endParaRPr>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1041990"/>
            <a:ext cx="8229600" cy="3933992"/>
          </a:xfrm>
        </p:spPr>
        <p:txBody>
          <a:bodyPr/>
          <a:lstStyle/>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endParaRPr lang="es-CR" sz="2000" dirty="0">
              <a:solidFill>
                <a:srgbClr val="595959"/>
              </a:solidFill>
              <a:latin typeface="Myriad Pro" panose="020B0503030403020204" pitchFamily="34" charset="0"/>
              <a:ea typeface="ＭＳ Ｐゴシック" panose="020B0600070205080204" pitchFamily="34" charset="-128"/>
            </a:endParaRPr>
          </a:p>
          <a:p>
            <a:r>
              <a:rPr lang="es-CR" sz="2000" dirty="0">
                <a:solidFill>
                  <a:srgbClr val="595959"/>
                </a:solidFill>
                <a:latin typeface="Myriad Pro" panose="020B0503030403020204" pitchFamily="34" charset="0"/>
                <a:ea typeface="ＭＳ Ｐゴシック" panose="020B0600070205080204" pitchFamily="34" charset="-128"/>
              </a:rPr>
              <a:t>Todas las operaciones de tensor tienen una interpretación geométrica, debido a que estas se pueden ver como coordenadas en un espacio geométrico. Por ejemplo, consideremos la suma. Comenzaremos con el siguiente vector:</a:t>
            </a:r>
          </a:p>
          <a:p>
            <a:endParaRPr lang="es-CR" sz="2000" dirty="0">
              <a:solidFill>
                <a:srgbClr val="595959"/>
              </a:solidFill>
              <a:latin typeface="Myriad Pro" panose="020B0503030403020204" pitchFamily="34" charset="0"/>
              <a:ea typeface="ＭＳ Ｐゴシック" panose="020B0600070205080204" pitchFamily="34" charset="-128"/>
            </a:endParaRPr>
          </a:p>
          <a:p>
            <a:endParaRPr lang="es-CR" sz="2000" dirty="0">
              <a:solidFill>
                <a:srgbClr val="595959"/>
              </a:solidFill>
              <a:latin typeface="Myriad Pro" panose="020B0503030403020204" pitchFamily="34" charset="0"/>
              <a:ea typeface="ＭＳ Ｐゴシック" panose="020B0600070205080204" pitchFamily="34" charset="-128"/>
            </a:endParaRPr>
          </a:p>
          <a:p>
            <a:pPr marL="0" indent="0">
              <a:buNone/>
            </a:pPr>
            <a:r>
              <a:rPr lang="es-CR" sz="2000" dirty="0">
                <a:solidFill>
                  <a:srgbClr val="595959"/>
                </a:solidFill>
                <a:latin typeface="Myriad Pro" panose="020B0503030403020204" pitchFamily="34" charset="0"/>
                <a:ea typeface="ＭＳ Ｐゴシック" panose="020B0600070205080204" pitchFamily="34" charset="-128"/>
              </a:rPr>
              <a:t>     </a:t>
            </a: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15</a:t>
            </a:fld>
            <a:endParaRPr lang="en-US" altLang="es-CR"/>
          </a:p>
        </p:txBody>
      </p:sp>
      <p:pic>
        <p:nvPicPr>
          <p:cNvPr id="5" name="Imagen 4">
            <a:extLst>
              <a:ext uri="{FF2B5EF4-FFF2-40B4-BE49-F238E27FC236}">
                <a16:creationId xmlns:a16="http://schemas.microsoft.com/office/drawing/2014/main" id="{52B3DBEC-E9D7-CC45-A7E8-15779425FF88}"/>
              </a:ext>
            </a:extLst>
          </p:cNvPr>
          <p:cNvPicPr/>
          <p:nvPr/>
        </p:nvPicPr>
        <p:blipFill>
          <a:blip r:embed="rId2"/>
          <a:stretch>
            <a:fillRect/>
          </a:stretch>
        </p:blipFill>
        <p:spPr>
          <a:xfrm>
            <a:off x="917599" y="3410393"/>
            <a:ext cx="5274945" cy="248920"/>
          </a:xfrm>
          <a:prstGeom prst="rect">
            <a:avLst/>
          </a:prstGeom>
        </p:spPr>
      </p:pic>
    </p:spTree>
    <p:extLst>
      <p:ext uri="{BB962C8B-B14F-4D97-AF65-F5344CB8AC3E}">
        <p14:creationId xmlns:p14="http://schemas.microsoft.com/office/powerpoint/2010/main" val="188626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a:xfrm>
            <a:off x="457200" y="-1"/>
            <a:ext cx="8229600" cy="1041991"/>
          </a:xfrm>
        </p:spPr>
        <p:txBody>
          <a:bodyPr/>
          <a:lstStyle/>
          <a:p>
            <a:r>
              <a:rPr lang="es-ES" altLang="es-CR" sz="3200" b="1" dirty="0">
                <a:solidFill>
                  <a:srgbClr val="7F7F7F"/>
                </a:solidFill>
                <a:latin typeface="Century Gothic" panose="020B0502020202020204" pitchFamily="34" charset="0"/>
                <a:ea typeface="ＭＳ Ｐゴシック" panose="020B0600070205080204" pitchFamily="34" charset="-128"/>
              </a:rPr>
              <a:t>Interpretación geométrica de operaciones entre tensores</a:t>
            </a:r>
            <a:endParaRPr lang="es-CR" sz="3200" b="1" dirty="0">
              <a:latin typeface="Century Gothic" panose="020B0502020202020204" pitchFamily="34" charset="0"/>
            </a:endParaRPr>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1041990"/>
            <a:ext cx="8229600" cy="3933992"/>
          </a:xfrm>
        </p:spPr>
        <p:txBody>
          <a:bodyPr/>
          <a:lstStyle/>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2000" dirty="0">
              <a:solidFill>
                <a:srgbClr val="595959"/>
              </a:solidFill>
              <a:latin typeface="Myriad Pro" panose="020B0503030403020204" pitchFamily="34" charset="0"/>
              <a:ea typeface="ＭＳ Ｐゴシック" panose="020B0600070205080204" pitchFamily="34" charset="-128"/>
            </a:endParaRPr>
          </a:p>
          <a:p>
            <a:r>
              <a:rPr lang="es-CR" sz="2000" dirty="0">
                <a:solidFill>
                  <a:srgbClr val="595959"/>
                </a:solidFill>
                <a:latin typeface="Myriad Pro" panose="020B0503030403020204" pitchFamily="34" charset="0"/>
                <a:ea typeface="ＭＳ Ｐゴシック" panose="020B0600070205080204" pitchFamily="34" charset="-128"/>
              </a:rPr>
              <a:t>A es un punto en un espacio bidimensional. Podemos imaginar un vector como una flecha uniendo el origen al punto.</a:t>
            </a:r>
          </a:p>
          <a:p>
            <a:endParaRPr lang="es-CR" sz="2000" dirty="0">
              <a:solidFill>
                <a:srgbClr val="595959"/>
              </a:solidFill>
              <a:latin typeface="Myriad Pro" panose="020B0503030403020204" pitchFamily="34" charset="0"/>
              <a:ea typeface="ＭＳ Ｐゴシック" panose="020B0600070205080204" pitchFamily="34" charset="-128"/>
            </a:endParaRPr>
          </a:p>
          <a:p>
            <a:endParaRPr lang="es-CR" sz="20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16</a:t>
            </a:fld>
            <a:endParaRPr lang="en-US" altLang="es-CR"/>
          </a:p>
        </p:txBody>
      </p:sp>
      <p:pic>
        <p:nvPicPr>
          <p:cNvPr id="6" name="Imagen 5" descr="Imagen en blanco y negro&#10;&#10;Descripción generada automáticamente con confianza baja">
            <a:extLst>
              <a:ext uri="{FF2B5EF4-FFF2-40B4-BE49-F238E27FC236}">
                <a16:creationId xmlns:a16="http://schemas.microsoft.com/office/drawing/2014/main" id="{906335EC-BD54-3B43-97D1-773FA9037645}"/>
              </a:ext>
            </a:extLst>
          </p:cNvPr>
          <p:cNvPicPr/>
          <p:nvPr/>
        </p:nvPicPr>
        <p:blipFill>
          <a:blip r:embed="rId2"/>
          <a:stretch>
            <a:fillRect/>
          </a:stretch>
        </p:blipFill>
        <p:spPr>
          <a:xfrm>
            <a:off x="1934527" y="2571750"/>
            <a:ext cx="5274945" cy="1782000"/>
          </a:xfrm>
          <a:prstGeom prst="rect">
            <a:avLst/>
          </a:prstGeom>
        </p:spPr>
      </p:pic>
    </p:spTree>
    <p:extLst>
      <p:ext uri="{BB962C8B-B14F-4D97-AF65-F5344CB8AC3E}">
        <p14:creationId xmlns:p14="http://schemas.microsoft.com/office/powerpoint/2010/main" val="4186294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a:xfrm>
            <a:off x="457200" y="-1"/>
            <a:ext cx="8229600" cy="1041991"/>
          </a:xfrm>
        </p:spPr>
        <p:txBody>
          <a:bodyPr/>
          <a:lstStyle/>
          <a:p>
            <a:r>
              <a:rPr lang="es-ES" altLang="es-CR" sz="3200" b="1" dirty="0">
                <a:solidFill>
                  <a:srgbClr val="7F7F7F"/>
                </a:solidFill>
                <a:latin typeface="Century Gothic" panose="020B0502020202020204" pitchFamily="34" charset="0"/>
                <a:ea typeface="ＭＳ Ｐゴシック" panose="020B0600070205080204" pitchFamily="34" charset="-128"/>
              </a:rPr>
              <a:t>Interpretación geométrica de operaciones entre tensores</a:t>
            </a:r>
            <a:endParaRPr lang="es-CR" sz="3200" b="1" dirty="0">
              <a:latin typeface="Century Gothic" panose="020B0502020202020204" pitchFamily="34" charset="0"/>
            </a:endParaRPr>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1041990"/>
            <a:ext cx="4774019" cy="3581400"/>
          </a:xfrm>
        </p:spPr>
        <p:txBody>
          <a:bodyPr/>
          <a:lstStyle/>
          <a:p>
            <a:pPr marL="0" indent="0">
              <a:buNone/>
            </a:pPr>
            <a:endParaRPr lang="es-CR" sz="2000" dirty="0">
              <a:solidFill>
                <a:srgbClr val="595959"/>
              </a:solidFill>
              <a:latin typeface="Myriad Pro" panose="020B0503030403020204" pitchFamily="34" charset="0"/>
              <a:ea typeface="ＭＳ Ｐゴシック" panose="020B0600070205080204" pitchFamily="34" charset="-128"/>
            </a:endParaRPr>
          </a:p>
          <a:p>
            <a:r>
              <a:rPr lang="es-CR" sz="2000" dirty="0">
                <a:solidFill>
                  <a:srgbClr val="595959"/>
                </a:solidFill>
                <a:latin typeface="Myriad Pro" panose="020B0503030403020204" pitchFamily="34" charset="0"/>
                <a:ea typeface="ＭＳ Ｐゴシック" panose="020B0600070205080204" pitchFamily="34" charset="-128"/>
              </a:rPr>
              <a:t>Ahora consideremos un nuevo punto B, el cual sumaremos a A. Esto geométricamente se hace encadenando las dos flechas de vectores, la nueva ubicación resultante será la representación vectorial de la suma de ambos vectores.</a:t>
            </a:r>
          </a:p>
          <a:p>
            <a:endParaRPr lang="es-CR" sz="2000" dirty="0">
              <a:solidFill>
                <a:srgbClr val="595959"/>
              </a:solidFill>
              <a:latin typeface="Myriad Pro" panose="020B0503030403020204" pitchFamily="34" charset="0"/>
              <a:ea typeface="ＭＳ Ｐゴシック" panose="020B0600070205080204" pitchFamily="34" charset="-128"/>
            </a:endParaRPr>
          </a:p>
          <a:p>
            <a:endParaRPr lang="es-CR" sz="20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17</a:t>
            </a:fld>
            <a:endParaRPr lang="en-US" altLang="es-CR"/>
          </a:p>
        </p:txBody>
      </p:sp>
      <p:pic>
        <p:nvPicPr>
          <p:cNvPr id="7" name="Imagen 6" descr="Diagrama&#10;&#10;Descripción generada automáticamente">
            <a:extLst>
              <a:ext uri="{FF2B5EF4-FFF2-40B4-BE49-F238E27FC236}">
                <a16:creationId xmlns:a16="http://schemas.microsoft.com/office/drawing/2014/main" id="{0032A4BB-37AD-0C48-AD8D-A3ED46C81423}"/>
              </a:ext>
            </a:extLst>
          </p:cNvPr>
          <p:cNvPicPr/>
          <p:nvPr/>
        </p:nvPicPr>
        <p:blipFill>
          <a:blip r:embed="rId2">
            <a:extLst>
              <a:ext uri="{28A0092B-C50C-407E-A947-70E740481C1C}">
                <a14:useLocalDpi xmlns:a14="http://schemas.microsoft.com/office/drawing/2010/main" val="0"/>
              </a:ext>
            </a:extLst>
          </a:blip>
          <a:stretch>
            <a:fillRect/>
          </a:stretch>
        </p:blipFill>
        <p:spPr>
          <a:xfrm>
            <a:off x="5794744" y="1638890"/>
            <a:ext cx="2743200" cy="2387600"/>
          </a:xfrm>
          <a:prstGeom prst="rect">
            <a:avLst/>
          </a:prstGeom>
        </p:spPr>
      </p:pic>
    </p:spTree>
    <p:extLst>
      <p:ext uri="{BB962C8B-B14F-4D97-AF65-F5344CB8AC3E}">
        <p14:creationId xmlns:p14="http://schemas.microsoft.com/office/powerpoint/2010/main" val="281550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a:xfrm>
            <a:off x="457200" y="-1"/>
            <a:ext cx="8229600" cy="1041991"/>
          </a:xfrm>
        </p:spPr>
        <p:txBody>
          <a:bodyPr/>
          <a:lstStyle/>
          <a:p>
            <a:r>
              <a:rPr lang="es-ES" altLang="es-CR" sz="3200" b="1" dirty="0">
                <a:solidFill>
                  <a:srgbClr val="7F7F7F"/>
                </a:solidFill>
                <a:latin typeface="Century Gothic" panose="020B0502020202020204" pitchFamily="34" charset="0"/>
                <a:ea typeface="ＭＳ Ｐゴシック" panose="020B0600070205080204" pitchFamily="34" charset="-128"/>
              </a:rPr>
              <a:t>OPTIMIZACIÓN BASADA EN GRADIENTES</a:t>
            </a:r>
            <a:endParaRPr lang="es-CR" sz="3200" b="1" dirty="0">
              <a:latin typeface="Century Gothic" panose="020B0502020202020204" pitchFamily="34" charset="0"/>
            </a:endParaRPr>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1041990"/>
            <a:ext cx="4774019" cy="3581400"/>
          </a:xfrm>
        </p:spPr>
        <p:txBody>
          <a:bodyPr/>
          <a:lstStyle/>
          <a:p>
            <a:pPr marL="0" indent="0">
              <a:buNone/>
            </a:pPr>
            <a:endParaRPr lang="es-CR" sz="2000" dirty="0">
              <a:solidFill>
                <a:srgbClr val="595959"/>
              </a:solidFill>
              <a:latin typeface="Myriad Pro" panose="020B0503030403020204" pitchFamily="34" charset="0"/>
              <a:ea typeface="ＭＳ Ｐゴシック" panose="020B0600070205080204" pitchFamily="34" charset="-128"/>
            </a:endParaRPr>
          </a:p>
          <a:p>
            <a:r>
              <a:rPr lang="es-CR" sz="2000" dirty="0">
                <a:solidFill>
                  <a:srgbClr val="595959"/>
                </a:solidFill>
                <a:latin typeface="Myriad Pro" panose="020B0503030403020204" pitchFamily="34" charset="0"/>
                <a:ea typeface="ＭＳ Ｐゴシック" panose="020B0600070205080204" pitchFamily="34" charset="-128"/>
              </a:rPr>
              <a:t>Ahora consideremos un nuevo punto B, el cual sumaremos a A. Esto geométricamente se hace encadenando las dos flechas de vectores, la nueva ubicación resultante será la representación vectorial de la suma de ambos vectores.</a:t>
            </a:r>
          </a:p>
          <a:p>
            <a:endParaRPr lang="es-CR" sz="2000" dirty="0">
              <a:solidFill>
                <a:srgbClr val="595959"/>
              </a:solidFill>
              <a:latin typeface="Myriad Pro" panose="020B0503030403020204" pitchFamily="34" charset="0"/>
              <a:ea typeface="ＭＳ Ｐゴシック" panose="020B0600070205080204" pitchFamily="34" charset="-128"/>
            </a:endParaRPr>
          </a:p>
          <a:p>
            <a:endParaRPr lang="es-CR" sz="20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18</a:t>
            </a:fld>
            <a:endParaRPr lang="en-US" altLang="es-CR"/>
          </a:p>
        </p:txBody>
      </p:sp>
      <p:pic>
        <p:nvPicPr>
          <p:cNvPr id="7" name="Imagen 6" descr="Diagrama&#10;&#10;Descripción generada automáticamente">
            <a:extLst>
              <a:ext uri="{FF2B5EF4-FFF2-40B4-BE49-F238E27FC236}">
                <a16:creationId xmlns:a16="http://schemas.microsoft.com/office/drawing/2014/main" id="{0032A4BB-37AD-0C48-AD8D-A3ED46C81423}"/>
              </a:ext>
            </a:extLst>
          </p:cNvPr>
          <p:cNvPicPr/>
          <p:nvPr/>
        </p:nvPicPr>
        <p:blipFill>
          <a:blip r:embed="rId2">
            <a:extLst>
              <a:ext uri="{28A0092B-C50C-407E-A947-70E740481C1C}">
                <a14:useLocalDpi xmlns:a14="http://schemas.microsoft.com/office/drawing/2010/main" val="0"/>
              </a:ext>
            </a:extLst>
          </a:blip>
          <a:stretch>
            <a:fillRect/>
          </a:stretch>
        </p:blipFill>
        <p:spPr>
          <a:xfrm>
            <a:off x="5794744" y="1638890"/>
            <a:ext cx="2743200" cy="2387600"/>
          </a:xfrm>
          <a:prstGeom prst="rect">
            <a:avLst/>
          </a:prstGeom>
        </p:spPr>
      </p:pic>
    </p:spTree>
    <p:extLst>
      <p:ext uri="{BB962C8B-B14F-4D97-AF65-F5344CB8AC3E}">
        <p14:creationId xmlns:p14="http://schemas.microsoft.com/office/powerpoint/2010/main" val="551570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72F2A40-992A-164C-B70B-E42CF3E594DC}"/>
              </a:ext>
            </a:extLst>
          </p:cNvPr>
          <p:cNvSpPr>
            <a:spLocks noGrp="1"/>
          </p:cNvSpPr>
          <p:nvPr>
            <p:ph type="title"/>
          </p:nvPr>
        </p:nvSpPr>
        <p:spPr>
          <a:xfrm>
            <a:off x="285750" y="164852"/>
            <a:ext cx="8229600" cy="663575"/>
          </a:xfrm>
        </p:spPr>
        <p:txBody>
          <a:bodyPr>
            <a:normAutofit/>
          </a:bodyPr>
          <a:lstStyle/>
          <a:p>
            <a:pPr algn="ctr" eaLnBrk="1" hangingPunct="1"/>
            <a:r>
              <a:rPr lang="es-ES" altLang="es-CR" sz="3000" b="1" dirty="0">
                <a:solidFill>
                  <a:srgbClr val="7F7F7F"/>
                </a:solidFill>
                <a:latin typeface="Century Gothic" panose="020B0502020202020204" pitchFamily="34" charset="0"/>
                <a:ea typeface="ＭＳ Ｐゴシック" panose="020B0600070205080204" pitchFamily="34" charset="-128"/>
              </a:rPr>
              <a:t>Un Poco de Estructura de Redes</a:t>
            </a:r>
            <a:endParaRPr lang="es-ES_tradnl" altLang="es-CR" sz="3000" b="1" dirty="0">
              <a:solidFill>
                <a:srgbClr val="7F7F7F"/>
              </a:solidFill>
              <a:latin typeface="Century Gothic" panose="020B0502020202020204" pitchFamily="34" charset="0"/>
              <a:ea typeface="ＭＳ Ｐゴシック" panose="020B0600070205080204" pitchFamily="34" charset="-128"/>
            </a:endParaRPr>
          </a:p>
        </p:txBody>
      </p:sp>
      <p:pic>
        <p:nvPicPr>
          <p:cNvPr id="12" name="Picture 11" descr="A close up of a logo&#13;&#10;&#13;&#10;Description automatically generated">
            <a:extLst>
              <a:ext uri="{FF2B5EF4-FFF2-40B4-BE49-F238E27FC236}">
                <a16:creationId xmlns:a16="http://schemas.microsoft.com/office/drawing/2014/main" id="{7752E977-086B-3B4C-B2EB-122FCBBAEFFE}"/>
              </a:ext>
            </a:extLst>
          </p:cNvPr>
          <p:cNvPicPr>
            <a:picLocks noChangeAspect="1"/>
          </p:cNvPicPr>
          <p:nvPr/>
        </p:nvPicPr>
        <p:blipFill>
          <a:blip r:embed="rId3"/>
          <a:stretch>
            <a:fillRect/>
          </a:stretch>
        </p:blipFill>
        <p:spPr>
          <a:xfrm>
            <a:off x="4652416" y="1238853"/>
            <a:ext cx="4276356" cy="2950936"/>
          </a:xfrm>
          <a:prstGeom prst="rect">
            <a:avLst/>
          </a:prstGeom>
        </p:spPr>
      </p:pic>
      <p:pic>
        <p:nvPicPr>
          <p:cNvPr id="13" name="Picture 12" descr="A close up of a logo&#13;&#10;&#13;&#10;Description automatically generated">
            <a:extLst>
              <a:ext uri="{FF2B5EF4-FFF2-40B4-BE49-F238E27FC236}">
                <a16:creationId xmlns:a16="http://schemas.microsoft.com/office/drawing/2014/main" id="{7EFE2B08-B3D1-3849-830D-32690D05324F}"/>
              </a:ext>
            </a:extLst>
          </p:cNvPr>
          <p:cNvPicPr>
            <a:picLocks noChangeAspect="1"/>
          </p:cNvPicPr>
          <p:nvPr/>
        </p:nvPicPr>
        <p:blipFill>
          <a:blip r:embed="rId4"/>
          <a:stretch>
            <a:fillRect/>
          </a:stretch>
        </p:blipFill>
        <p:spPr>
          <a:xfrm>
            <a:off x="342900" y="1500339"/>
            <a:ext cx="3248902" cy="2375579"/>
          </a:xfrm>
          <a:prstGeom prst="rect">
            <a:avLst/>
          </a:prstGeom>
        </p:spPr>
      </p:pic>
      <p:cxnSp>
        <p:nvCxnSpPr>
          <p:cNvPr id="16" name="Straight Connector 15">
            <a:extLst>
              <a:ext uri="{FF2B5EF4-FFF2-40B4-BE49-F238E27FC236}">
                <a16:creationId xmlns:a16="http://schemas.microsoft.com/office/drawing/2014/main" id="{D0891F34-E5B9-8E47-B0CA-944B9CE6194B}"/>
              </a:ext>
            </a:extLst>
          </p:cNvPr>
          <p:cNvCxnSpPr>
            <a:cxnSpLocks/>
          </p:cNvCxnSpPr>
          <p:nvPr/>
        </p:nvCxnSpPr>
        <p:spPr>
          <a:xfrm>
            <a:off x="4196443" y="986844"/>
            <a:ext cx="0" cy="3463585"/>
          </a:xfrm>
          <a:prstGeom prst="line">
            <a:avLst/>
          </a:prstGeom>
          <a:ln>
            <a:solidFill>
              <a:srgbClr val="D0B45A"/>
            </a:solidFill>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BC52FF3D-6B51-294C-A34B-58559122A513}"/>
              </a:ext>
            </a:extLst>
          </p:cNvPr>
          <p:cNvSpPr>
            <a:spLocks noGrp="1"/>
          </p:cNvSpPr>
          <p:nvPr>
            <p:ph type="sldNum" sz="quarter" idx="12"/>
          </p:nvPr>
        </p:nvSpPr>
        <p:spPr/>
        <p:txBody>
          <a:bodyPr/>
          <a:lstStyle/>
          <a:p>
            <a:fld id="{4624E98C-54E1-8F4C-9379-6BF7059E518B}" type="slidenum">
              <a:rPr lang="en-US" altLang="es-CR" smtClean="0"/>
              <a:pPr/>
              <a:t>19</a:t>
            </a:fld>
            <a:endParaRPr lang="en-US" altLang="es-CR"/>
          </a:p>
        </p:txBody>
      </p:sp>
    </p:spTree>
    <p:extLst>
      <p:ext uri="{BB962C8B-B14F-4D97-AF65-F5344CB8AC3E}">
        <p14:creationId xmlns:p14="http://schemas.microsoft.com/office/powerpoint/2010/main" val="305642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021DF5F1-E835-A540-83DC-A64A4C5689E8}"/>
              </a:ext>
            </a:extLst>
          </p:cNvPr>
          <p:cNvSpPr>
            <a:spLocks noGrp="1"/>
          </p:cNvSpPr>
          <p:nvPr>
            <p:ph type="title"/>
          </p:nvPr>
        </p:nvSpPr>
        <p:spPr>
          <a:xfrm>
            <a:off x="457200" y="1"/>
            <a:ext cx="8229600" cy="682257"/>
          </a:xfrm>
        </p:spPr>
        <p:txBody>
          <a:bodyPr>
            <a:normAutofit/>
          </a:bodyPr>
          <a:lstStyle/>
          <a:p>
            <a:pPr algn="ctr" eaLnBrk="1" hangingPunct="1"/>
            <a:r>
              <a:rPr lang="es-ES_tradnl" altLang="es-CR" sz="3200" b="1" dirty="0">
                <a:solidFill>
                  <a:srgbClr val="7F7F7F"/>
                </a:solidFill>
                <a:latin typeface="Century Gothic" panose="020B0502020202020204" pitchFamily="34" charset="0"/>
                <a:ea typeface="ＭＳ Ｐゴシック" panose="020B0600070205080204" pitchFamily="34" charset="-128"/>
              </a:rPr>
              <a:t>¿Qué es DEEP LEARNING?</a:t>
            </a:r>
          </a:p>
        </p:txBody>
      </p:sp>
      <p:sp>
        <p:nvSpPr>
          <p:cNvPr id="30" name="Marcador de contenido 2">
            <a:extLst>
              <a:ext uri="{FF2B5EF4-FFF2-40B4-BE49-F238E27FC236}">
                <a16:creationId xmlns:a16="http://schemas.microsoft.com/office/drawing/2014/main" id="{D2CDD137-33C0-3F4A-A26F-031C6AEBEC71}"/>
              </a:ext>
            </a:extLst>
          </p:cNvPr>
          <p:cNvSpPr txBox="1">
            <a:spLocks/>
          </p:cNvSpPr>
          <p:nvPr/>
        </p:nvSpPr>
        <p:spPr bwMode="auto">
          <a:xfrm>
            <a:off x="4175179" y="682255"/>
            <a:ext cx="4511621" cy="229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CR" sz="2400" dirty="0"/>
              <a:t>Machine </a:t>
            </a:r>
            <a:r>
              <a:rPr lang="es-CR" sz="2400" dirty="0" err="1"/>
              <a:t>Learning</a:t>
            </a:r>
            <a:r>
              <a:rPr lang="es-CR" sz="2400" dirty="0"/>
              <a:t>:</a:t>
            </a:r>
          </a:p>
          <a:p>
            <a:pPr lvl="1"/>
            <a:r>
              <a:rPr lang="es-CR" sz="1400" dirty="0">
                <a:solidFill>
                  <a:srgbClr val="595959"/>
                </a:solidFill>
                <a:latin typeface="Myriad Pro" panose="020B0503030403020204" pitchFamily="34" charset="0"/>
                <a:ea typeface="ＭＳ Ｐゴシック" panose="020B0600070205080204" pitchFamily="34" charset="-128"/>
              </a:rPr>
              <a:t>Un sistema de aprendizaje automático (machine </a:t>
            </a:r>
            <a:r>
              <a:rPr lang="es-CR" sz="1400" dirty="0" err="1">
                <a:solidFill>
                  <a:srgbClr val="595959"/>
                </a:solidFill>
                <a:latin typeface="Myriad Pro" panose="020B0503030403020204" pitchFamily="34" charset="0"/>
                <a:ea typeface="ＭＳ Ｐゴシック" panose="020B0600070205080204" pitchFamily="34" charset="-128"/>
              </a:rPr>
              <a:t>learning</a:t>
            </a:r>
            <a:r>
              <a:rPr lang="es-CR" sz="1400" dirty="0">
                <a:solidFill>
                  <a:srgbClr val="595959"/>
                </a:solidFill>
                <a:latin typeface="Myriad Pro" panose="020B0503030403020204" pitchFamily="34" charset="0"/>
                <a:ea typeface="ＭＳ Ｐゴシック" panose="020B0600070205080204" pitchFamily="34" charset="-128"/>
              </a:rPr>
              <a:t>) está entrenado en lugar de programado explícitamente. En lugar de introducir reglas y datos para ser procesados de acuerdo con esas reglas, para obtener respuestas. Con Machine </a:t>
            </a:r>
            <a:r>
              <a:rPr lang="es-CR" sz="1400" dirty="0" err="1">
                <a:solidFill>
                  <a:srgbClr val="595959"/>
                </a:solidFill>
                <a:latin typeface="Myriad Pro" panose="020B0503030403020204" pitchFamily="34" charset="0"/>
                <a:ea typeface="ＭＳ Ｐゴシック" panose="020B0600070205080204" pitchFamily="34" charset="-128"/>
              </a:rPr>
              <a:t>Learning</a:t>
            </a:r>
            <a:r>
              <a:rPr lang="es-CR" sz="1400" dirty="0">
                <a:solidFill>
                  <a:srgbClr val="595959"/>
                </a:solidFill>
                <a:latin typeface="Myriad Pro" panose="020B0503030403020204" pitchFamily="34" charset="0"/>
                <a:ea typeface="ＭＳ Ｐゴシック" panose="020B0600070205080204" pitchFamily="34" charset="-128"/>
              </a:rPr>
              <a:t> introducimos datos y las respuestas esperadas de esos datos, para obtener reglas.</a:t>
            </a:r>
          </a:p>
        </p:txBody>
      </p:sp>
      <p:sp>
        <p:nvSpPr>
          <p:cNvPr id="31" name="Marcador de contenido 3">
            <a:extLst>
              <a:ext uri="{FF2B5EF4-FFF2-40B4-BE49-F238E27FC236}">
                <a16:creationId xmlns:a16="http://schemas.microsoft.com/office/drawing/2014/main" id="{E39E9FA7-862B-D14C-96EE-96895C473800}"/>
              </a:ext>
            </a:extLst>
          </p:cNvPr>
          <p:cNvSpPr txBox="1">
            <a:spLocks/>
          </p:cNvSpPr>
          <p:nvPr/>
        </p:nvSpPr>
        <p:spPr>
          <a:xfrm>
            <a:off x="81644" y="682257"/>
            <a:ext cx="4093535" cy="2298931"/>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CR" sz="2400" dirty="0"/>
              <a:t>Inteligencia Artificial:</a:t>
            </a:r>
          </a:p>
          <a:p>
            <a:pPr lvl="1"/>
            <a:r>
              <a:rPr lang="es-CR" sz="1400" dirty="0">
                <a:solidFill>
                  <a:srgbClr val="595959"/>
                </a:solidFill>
                <a:latin typeface="Myriad Pro" panose="020B0503030403020204" pitchFamily="34" charset="0"/>
                <a:ea typeface="ＭＳ Ｐゴシック" panose="020B0600070205080204" pitchFamily="34" charset="-128"/>
              </a:rPr>
              <a:t>Por mucho tiempo se creyó que la IA podría alcanzar el nivel humano elaborando la suficiente cantidad de reglas explicitas para manipular el conocimiento. Pero resultó poco factible encontrar reglas explícitas para problemas más complejos como el reconocimiento de voz.</a:t>
            </a:r>
          </a:p>
        </p:txBody>
      </p:sp>
      <p:sp>
        <p:nvSpPr>
          <p:cNvPr id="2" name="Slide Number Placeholder 1">
            <a:extLst>
              <a:ext uri="{FF2B5EF4-FFF2-40B4-BE49-F238E27FC236}">
                <a16:creationId xmlns:a16="http://schemas.microsoft.com/office/drawing/2014/main" id="{E87EC346-57E6-E74C-BD90-FA1AE58C9EF4}"/>
              </a:ext>
            </a:extLst>
          </p:cNvPr>
          <p:cNvSpPr>
            <a:spLocks noGrp="1"/>
          </p:cNvSpPr>
          <p:nvPr>
            <p:ph type="sldNum" sz="quarter" idx="12"/>
          </p:nvPr>
        </p:nvSpPr>
        <p:spPr/>
        <p:txBody>
          <a:bodyPr/>
          <a:lstStyle/>
          <a:p>
            <a:fld id="{4624E98C-54E1-8F4C-9379-6BF7059E518B}" type="slidenum">
              <a:rPr lang="en-US" altLang="es-CR" smtClean="0"/>
              <a:pPr/>
              <a:t>2</a:t>
            </a:fld>
            <a:endParaRPr lang="en-US" altLang="es-CR"/>
          </a:p>
        </p:txBody>
      </p:sp>
      <p:pic>
        <p:nvPicPr>
          <p:cNvPr id="8" name="Imagen 7" descr="Diagrama, Diagrama de Venn&#10;&#10;Descripción generada automáticamente">
            <a:extLst>
              <a:ext uri="{FF2B5EF4-FFF2-40B4-BE49-F238E27FC236}">
                <a16:creationId xmlns:a16="http://schemas.microsoft.com/office/drawing/2014/main" id="{9346A370-8229-634B-AB33-39EE4E5F1F87}"/>
              </a:ext>
            </a:extLst>
          </p:cNvPr>
          <p:cNvPicPr/>
          <p:nvPr/>
        </p:nvPicPr>
        <p:blipFill>
          <a:blip r:embed="rId2">
            <a:extLst>
              <a:ext uri="{28A0092B-C50C-407E-A947-70E740481C1C}">
                <a14:useLocalDpi xmlns:a14="http://schemas.microsoft.com/office/drawing/2010/main" val="0"/>
              </a:ext>
            </a:extLst>
          </a:blip>
          <a:stretch>
            <a:fillRect/>
          </a:stretch>
        </p:blipFill>
        <p:spPr>
          <a:xfrm>
            <a:off x="2784844" y="2860158"/>
            <a:ext cx="2765351" cy="1715496"/>
          </a:xfrm>
          <a:prstGeom prst="rect">
            <a:avLst/>
          </a:prstGeom>
        </p:spPr>
      </p:pic>
    </p:spTree>
    <p:extLst>
      <p:ext uri="{BB962C8B-B14F-4D97-AF65-F5344CB8AC3E}">
        <p14:creationId xmlns:p14="http://schemas.microsoft.com/office/powerpoint/2010/main" val="3807999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0D6940A4-BC7A-684D-8477-AEE18FD47BC3}"/>
              </a:ext>
            </a:extLst>
          </p:cNvPr>
          <p:cNvSpPr>
            <a:spLocks noGrp="1"/>
          </p:cNvSpPr>
          <p:nvPr>
            <p:ph type="title"/>
          </p:nvPr>
        </p:nvSpPr>
        <p:spPr>
          <a:xfrm>
            <a:off x="212271" y="112370"/>
            <a:ext cx="8229600" cy="663575"/>
          </a:xfrm>
        </p:spPr>
        <p:txBody>
          <a:bodyPr>
            <a:normAutofit fontScale="90000"/>
          </a:bodyPr>
          <a:lstStyle/>
          <a:p>
            <a:pPr algn="ctr" eaLnBrk="1" hangingPunct="1"/>
            <a:r>
              <a:rPr lang="es-ES" altLang="es-CR" b="1" dirty="0">
                <a:solidFill>
                  <a:srgbClr val="7F7F7F"/>
                </a:solidFill>
                <a:latin typeface="Century Gothic" panose="020B0502020202020204" pitchFamily="34" charset="0"/>
                <a:ea typeface="ＭＳ Ｐゴシック" panose="020B0600070205080204" pitchFamily="34" charset="-128"/>
              </a:rPr>
              <a:t>Estructura de las Capas</a:t>
            </a:r>
            <a:endParaRPr lang="es-ES_tradnl" altLang="es-CR" b="1" dirty="0">
              <a:solidFill>
                <a:srgbClr val="7F7F7F"/>
              </a:solidFill>
              <a:latin typeface="Century Gothic" panose="020B0502020202020204" pitchFamily="34" charset="0"/>
              <a:ea typeface="ＭＳ Ｐゴシック" panose="020B0600070205080204" pitchFamily="34" charset="-128"/>
            </a:endParaRPr>
          </a:p>
        </p:txBody>
      </p:sp>
      <p:sp>
        <p:nvSpPr>
          <p:cNvPr id="21" name="Title 1">
            <a:extLst>
              <a:ext uri="{FF2B5EF4-FFF2-40B4-BE49-F238E27FC236}">
                <a16:creationId xmlns:a16="http://schemas.microsoft.com/office/drawing/2014/main" id="{4F66048E-45CE-AE44-BC7F-63C6373237F7}"/>
              </a:ext>
            </a:extLst>
          </p:cNvPr>
          <p:cNvSpPr txBox="1">
            <a:spLocks/>
          </p:cNvSpPr>
          <p:nvPr/>
        </p:nvSpPr>
        <p:spPr bwMode="auto">
          <a:xfrm>
            <a:off x="559858" y="996823"/>
            <a:ext cx="2520488" cy="57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l" eaLnBrk="1" hangingPunct="1"/>
            <a:r>
              <a:rPr lang="es-ES_tradnl" altLang="es-CR" sz="2000" b="1" dirty="0">
                <a:solidFill>
                  <a:srgbClr val="C00000"/>
                </a:solidFill>
                <a:latin typeface="Century Gothic" panose="020B0502020202020204" pitchFamily="34" charset="0"/>
                <a:ea typeface="ＭＳ Ｐゴシック" panose="020B0600070205080204" pitchFamily="34" charset="-128"/>
              </a:rPr>
              <a:t>Capas de entrada</a:t>
            </a:r>
          </a:p>
        </p:txBody>
      </p:sp>
      <p:sp>
        <p:nvSpPr>
          <p:cNvPr id="22" name="Content Placeholder 2">
            <a:extLst>
              <a:ext uri="{FF2B5EF4-FFF2-40B4-BE49-F238E27FC236}">
                <a16:creationId xmlns:a16="http://schemas.microsoft.com/office/drawing/2014/main" id="{41DAAB7F-6A3F-2B4C-8EAB-BC1294BE2CA0}"/>
              </a:ext>
            </a:extLst>
          </p:cNvPr>
          <p:cNvSpPr txBox="1">
            <a:spLocks/>
          </p:cNvSpPr>
          <p:nvPr/>
        </p:nvSpPr>
        <p:spPr bwMode="auto">
          <a:xfrm>
            <a:off x="584217" y="1546073"/>
            <a:ext cx="2639608" cy="308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Aft>
                <a:spcPts val="1200"/>
              </a:spcAft>
              <a:buNone/>
            </a:pPr>
            <a:r>
              <a:rPr lang="es-ES" altLang="es-CR" sz="1700" dirty="0">
                <a:solidFill>
                  <a:srgbClr val="595959"/>
                </a:solidFill>
                <a:latin typeface="Myriad Pro" panose="020B0503030403020204" pitchFamily="34" charset="0"/>
                <a:ea typeface="ＭＳ Ｐゴシック" panose="020B0600070205080204" pitchFamily="34" charset="-128"/>
              </a:rPr>
              <a:t>Debe haber una neurona por cada variable.</a:t>
            </a:r>
          </a:p>
          <a:p>
            <a:pPr marL="0" indent="0" eaLnBrk="1" hangingPunct="1">
              <a:spcAft>
                <a:spcPts val="1200"/>
              </a:spcAft>
              <a:buNone/>
            </a:pPr>
            <a:r>
              <a:rPr lang="es-ES" altLang="es-CR" sz="1700" dirty="0">
                <a:solidFill>
                  <a:srgbClr val="595959"/>
                </a:solidFill>
                <a:latin typeface="Myriad Pro" panose="020B0503030403020204" pitchFamily="34" charset="0"/>
                <a:ea typeface="ＭＳ Ｐゴシック" panose="020B0600070205080204" pitchFamily="34" charset="-128"/>
              </a:rPr>
              <a:t>Se deben centrar y reducir las variables.</a:t>
            </a:r>
          </a:p>
          <a:p>
            <a:pPr marL="0" indent="0" eaLnBrk="1" hangingPunct="1">
              <a:spcAft>
                <a:spcPts val="1200"/>
              </a:spcAft>
              <a:buNone/>
            </a:pPr>
            <a:r>
              <a:rPr lang="es-ES" altLang="es-CR" sz="1700" dirty="0">
                <a:solidFill>
                  <a:srgbClr val="595959"/>
                </a:solidFill>
                <a:latin typeface="Myriad Pro" panose="020B0503030403020204" pitchFamily="34" charset="0"/>
                <a:ea typeface="ＭＳ Ｐゴシック" panose="020B0600070205080204" pitchFamily="34" charset="-128"/>
              </a:rPr>
              <a:t>Por defecto no acepta variables categóricas.</a:t>
            </a:r>
          </a:p>
          <a:p>
            <a:pPr marL="0" indent="0" eaLnBrk="1" hangingPunct="1">
              <a:spcAft>
                <a:spcPts val="1200"/>
              </a:spcAft>
              <a:buNone/>
            </a:pPr>
            <a:r>
              <a:rPr lang="es-ES" altLang="es-CR" sz="1700" dirty="0">
                <a:solidFill>
                  <a:srgbClr val="595959"/>
                </a:solidFill>
                <a:latin typeface="Myriad Pro" panose="020B0503030403020204" pitchFamily="34" charset="0"/>
                <a:ea typeface="ＭＳ Ｐゴシック" panose="020B0600070205080204" pitchFamily="34" charset="-128"/>
              </a:rPr>
              <a:t>Requiere pasarlas a variables </a:t>
            </a:r>
            <a:r>
              <a:rPr lang="es-ES" altLang="es-CR" sz="1700" dirty="0" err="1">
                <a:solidFill>
                  <a:srgbClr val="595959"/>
                </a:solidFill>
                <a:latin typeface="Myriad Pro" panose="020B0503030403020204" pitchFamily="34" charset="0"/>
                <a:ea typeface="ＭＳ Ｐゴシック" panose="020B0600070205080204" pitchFamily="34" charset="-128"/>
              </a:rPr>
              <a:t>dummy</a:t>
            </a:r>
            <a:r>
              <a:rPr lang="es-ES" altLang="es-CR" sz="1700" dirty="0">
                <a:solidFill>
                  <a:srgbClr val="595959"/>
                </a:solidFill>
                <a:latin typeface="Myriad Pro" panose="020B0503030403020204" pitchFamily="34" charset="0"/>
                <a:ea typeface="ＭＳ Ｐゴシック" panose="020B0600070205080204" pitchFamily="34" charset="-128"/>
              </a:rPr>
              <a:t>.</a:t>
            </a:r>
          </a:p>
        </p:txBody>
      </p:sp>
      <p:sp>
        <p:nvSpPr>
          <p:cNvPr id="23" name="Title 1">
            <a:extLst>
              <a:ext uri="{FF2B5EF4-FFF2-40B4-BE49-F238E27FC236}">
                <a16:creationId xmlns:a16="http://schemas.microsoft.com/office/drawing/2014/main" id="{2BFFCC0F-FE7D-D84A-931D-FC16C383F69B}"/>
              </a:ext>
            </a:extLst>
          </p:cNvPr>
          <p:cNvSpPr txBox="1">
            <a:spLocks/>
          </p:cNvSpPr>
          <p:nvPr/>
        </p:nvSpPr>
        <p:spPr bwMode="auto">
          <a:xfrm>
            <a:off x="6234171" y="988269"/>
            <a:ext cx="2207701" cy="57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l" eaLnBrk="1" hangingPunct="1">
              <a:lnSpc>
                <a:spcPct val="80000"/>
              </a:lnSpc>
            </a:pPr>
            <a:r>
              <a:rPr lang="es-ES_tradnl" altLang="es-CR" sz="2000" b="1" dirty="0">
                <a:solidFill>
                  <a:srgbClr val="00B050"/>
                </a:solidFill>
                <a:latin typeface="Century Gothic" panose="020B0502020202020204" pitchFamily="34" charset="0"/>
                <a:ea typeface="ＭＳ Ｐゴシック" panose="020B0600070205080204" pitchFamily="34" charset="-128"/>
              </a:rPr>
              <a:t>Capas de salida</a:t>
            </a:r>
          </a:p>
        </p:txBody>
      </p:sp>
      <p:sp>
        <p:nvSpPr>
          <p:cNvPr id="24" name="Content Placeholder 2">
            <a:extLst>
              <a:ext uri="{FF2B5EF4-FFF2-40B4-BE49-F238E27FC236}">
                <a16:creationId xmlns:a16="http://schemas.microsoft.com/office/drawing/2014/main" id="{143ED90B-59D9-D242-82B2-13206781D6EB}"/>
              </a:ext>
            </a:extLst>
          </p:cNvPr>
          <p:cNvSpPr txBox="1">
            <a:spLocks/>
          </p:cNvSpPr>
          <p:nvPr/>
        </p:nvSpPr>
        <p:spPr bwMode="auto">
          <a:xfrm>
            <a:off x="6234171" y="1546074"/>
            <a:ext cx="2639609" cy="2870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Aft>
                <a:spcPts val="1200"/>
              </a:spcAft>
              <a:buNone/>
            </a:pPr>
            <a:r>
              <a:rPr lang="es-ES" altLang="es-CR" sz="1800" dirty="0">
                <a:solidFill>
                  <a:srgbClr val="595959"/>
                </a:solidFill>
                <a:latin typeface="Myriad Pro" panose="020B0503030403020204" pitchFamily="34" charset="0"/>
                <a:ea typeface="ＭＳ Ｐゴシック" panose="020B0600070205080204" pitchFamily="34" charset="-128"/>
              </a:rPr>
              <a:t>Para regresión usa una neurona.</a:t>
            </a:r>
          </a:p>
          <a:p>
            <a:pPr marL="0" indent="0" eaLnBrk="1" hangingPunct="1">
              <a:spcAft>
                <a:spcPts val="1200"/>
              </a:spcAft>
              <a:buNone/>
            </a:pPr>
            <a:r>
              <a:rPr lang="es-ES" altLang="es-CR" sz="1800" dirty="0">
                <a:solidFill>
                  <a:srgbClr val="595959"/>
                </a:solidFill>
                <a:latin typeface="Myriad Pro" panose="020B0503030403020204" pitchFamily="34" charset="0"/>
                <a:ea typeface="ＭＳ Ｐゴシック" panose="020B0600070205080204" pitchFamily="34" charset="-128"/>
              </a:rPr>
              <a:t>Para clasificación binaria usa una neurona.</a:t>
            </a:r>
          </a:p>
          <a:p>
            <a:pPr marL="0" indent="0" eaLnBrk="1" hangingPunct="1">
              <a:spcAft>
                <a:spcPts val="1200"/>
              </a:spcAft>
              <a:buNone/>
            </a:pPr>
            <a:r>
              <a:rPr lang="es-ES" altLang="es-CR" sz="1800" dirty="0">
                <a:solidFill>
                  <a:srgbClr val="595959"/>
                </a:solidFill>
                <a:latin typeface="Myriad Pro" panose="020B0503030403020204" pitchFamily="34" charset="0"/>
                <a:ea typeface="ＭＳ Ｐゴシック" panose="020B0600070205080204" pitchFamily="34" charset="-128"/>
              </a:rPr>
              <a:t>Para clasificación </a:t>
            </a:r>
            <a:r>
              <a:rPr lang="es-ES" altLang="es-CR" sz="1800" dirty="0" err="1">
                <a:solidFill>
                  <a:srgbClr val="595959"/>
                </a:solidFill>
                <a:latin typeface="Myriad Pro" panose="020B0503030403020204" pitchFamily="34" charset="0"/>
                <a:ea typeface="ＭＳ Ｐゴシック" panose="020B0600070205080204" pitchFamily="34" charset="-128"/>
              </a:rPr>
              <a:t>multiclase</a:t>
            </a:r>
            <a:r>
              <a:rPr lang="es-ES" altLang="es-CR" sz="1800" dirty="0">
                <a:solidFill>
                  <a:srgbClr val="595959"/>
                </a:solidFill>
                <a:latin typeface="Myriad Pro" panose="020B0503030403020204" pitchFamily="34" charset="0"/>
                <a:ea typeface="ＭＳ Ｐゴシック" panose="020B0600070205080204" pitchFamily="34" charset="-128"/>
              </a:rPr>
              <a:t> usa una neurona por cada clase.</a:t>
            </a:r>
          </a:p>
          <a:p>
            <a:pPr marL="0" indent="0" eaLnBrk="1" hangingPunct="1">
              <a:spcAft>
                <a:spcPts val="1200"/>
              </a:spcAft>
              <a:buNone/>
            </a:pPr>
            <a:r>
              <a:rPr lang="es-ES" altLang="es-CR" sz="1800" dirty="0">
                <a:solidFill>
                  <a:srgbClr val="595959"/>
                </a:solidFill>
                <a:latin typeface="Myriad Pro" panose="020B0503030403020204" pitchFamily="34" charset="0"/>
                <a:ea typeface="ＭＳ Ｐゴシック" panose="020B0600070205080204" pitchFamily="34" charset="-128"/>
              </a:rPr>
              <a:t>Se debe indicar una función de activación adecuada.</a:t>
            </a:r>
          </a:p>
        </p:txBody>
      </p:sp>
      <p:sp>
        <p:nvSpPr>
          <p:cNvPr id="25" name="Double Brace 24">
            <a:extLst>
              <a:ext uri="{FF2B5EF4-FFF2-40B4-BE49-F238E27FC236}">
                <a16:creationId xmlns:a16="http://schemas.microsoft.com/office/drawing/2014/main" id="{7BAEEE01-DEB4-6249-8C54-ABE1C584F31D}"/>
              </a:ext>
            </a:extLst>
          </p:cNvPr>
          <p:cNvSpPr/>
          <p:nvPr/>
        </p:nvSpPr>
        <p:spPr>
          <a:xfrm>
            <a:off x="0" y="988269"/>
            <a:ext cx="9144000" cy="3428611"/>
          </a:xfrm>
          <a:prstGeom prst="bracePair">
            <a:avLst/>
          </a:prstGeom>
          <a:ln>
            <a:solidFill>
              <a:srgbClr val="D0B45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6" name="Title 1">
            <a:extLst>
              <a:ext uri="{FF2B5EF4-FFF2-40B4-BE49-F238E27FC236}">
                <a16:creationId xmlns:a16="http://schemas.microsoft.com/office/drawing/2014/main" id="{8765E2AB-9755-214C-AAC2-CCEB18B710A5}"/>
              </a:ext>
            </a:extLst>
          </p:cNvPr>
          <p:cNvSpPr txBox="1">
            <a:spLocks/>
          </p:cNvSpPr>
          <p:nvPr/>
        </p:nvSpPr>
        <p:spPr bwMode="auto">
          <a:xfrm>
            <a:off x="3349634" y="954139"/>
            <a:ext cx="2444733" cy="57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l" eaLnBrk="1" hangingPunct="1"/>
            <a:r>
              <a:rPr lang="es-ES_tradnl" altLang="es-CR" sz="2000" b="1" dirty="0">
                <a:solidFill>
                  <a:schemeClr val="accent6">
                    <a:lumMod val="75000"/>
                  </a:schemeClr>
                </a:solidFill>
                <a:latin typeface="Century Gothic" panose="020B0502020202020204" pitchFamily="34" charset="0"/>
                <a:ea typeface="ＭＳ Ｐゴシック" panose="020B0600070205080204" pitchFamily="34" charset="-128"/>
              </a:rPr>
              <a:t>Capas ocultas</a:t>
            </a:r>
          </a:p>
        </p:txBody>
      </p:sp>
      <p:sp>
        <p:nvSpPr>
          <p:cNvPr id="27" name="Content Placeholder 2">
            <a:extLst>
              <a:ext uri="{FF2B5EF4-FFF2-40B4-BE49-F238E27FC236}">
                <a16:creationId xmlns:a16="http://schemas.microsoft.com/office/drawing/2014/main" id="{476F1747-CFCD-574C-B01B-F52FC327862B}"/>
              </a:ext>
            </a:extLst>
          </p:cNvPr>
          <p:cNvSpPr txBox="1">
            <a:spLocks/>
          </p:cNvSpPr>
          <p:nvPr/>
        </p:nvSpPr>
        <p:spPr bwMode="auto">
          <a:xfrm>
            <a:off x="3349634" y="1546073"/>
            <a:ext cx="2639609" cy="303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Aft>
                <a:spcPts val="1200"/>
              </a:spcAft>
              <a:buNone/>
            </a:pPr>
            <a:r>
              <a:rPr lang="es-ES" altLang="es-CR" sz="1800" dirty="0">
                <a:solidFill>
                  <a:srgbClr val="595959"/>
                </a:solidFill>
                <a:latin typeface="Myriad Pro" panose="020B0503030403020204" pitchFamily="34" charset="0"/>
                <a:ea typeface="ＭＳ Ｐゴシック" panose="020B0600070205080204" pitchFamily="34" charset="-128"/>
              </a:rPr>
              <a:t>No es tan claro cuántas capas y neuronas usar.*</a:t>
            </a:r>
          </a:p>
          <a:p>
            <a:pPr marL="0" indent="0" eaLnBrk="1" hangingPunct="1">
              <a:spcAft>
                <a:spcPts val="1200"/>
              </a:spcAft>
              <a:buNone/>
            </a:pPr>
            <a:r>
              <a:rPr lang="es-ES" altLang="es-CR" sz="1800" dirty="0">
                <a:solidFill>
                  <a:srgbClr val="595959"/>
                </a:solidFill>
                <a:latin typeface="Myriad Pro" panose="020B0503030403020204" pitchFamily="34" charset="0"/>
                <a:ea typeface="ＭＳ Ｐゴシック" panose="020B0600070205080204" pitchFamily="34" charset="-128"/>
              </a:rPr>
              <a:t>Para problemas simples no usar muchas capas.</a:t>
            </a:r>
          </a:p>
          <a:p>
            <a:pPr marL="0" indent="0" eaLnBrk="1" hangingPunct="1">
              <a:spcAft>
                <a:spcPts val="1200"/>
              </a:spcAft>
              <a:buNone/>
            </a:pPr>
            <a:r>
              <a:rPr lang="es-ES" altLang="es-CR" sz="1800" dirty="0">
                <a:solidFill>
                  <a:srgbClr val="595959"/>
                </a:solidFill>
                <a:latin typeface="Myriad Pro" panose="020B0503030403020204" pitchFamily="34" charset="0"/>
                <a:ea typeface="ＭＳ Ｐゴシック" panose="020B0600070205080204" pitchFamily="34" charset="-128"/>
              </a:rPr>
              <a:t>Generalmente 1 o 2 capas son suficientes.</a:t>
            </a:r>
          </a:p>
          <a:p>
            <a:pPr marL="0" indent="0" eaLnBrk="1" hangingPunct="1">
              <a:spcAft>
                <a:spcPts val="1200"/>
              </a:spcAft>
              <a:buNone/>
            </a:pPr>
            <a:r>
              <a:rPr lang="es-ES" altLang="es-CR" sz="1800" dirty="0">
                <a:solidFill>
                  <a:srgbClr val="595959"/>
                </a:solidFill>
                <a:latin typeface="Myriad Pro" panose="020B0503030403020204" pitchFamily="34" charset="0"/>
                <a:ea typeface="ＭＳ Ｐゴシック" panose="020B0600070205080204" pitchFamily="34" charset="-128"/>
              </a:rPr>
              <a:t>Entre más capas y neuronas mayor tiempo de ejecución. Se busca balance.</a:t>
            </a:r>
          </a:p>
        </p:txBody>
      </p:sp>
      <p:sp>
        <p:nvSpPr>
          <p:cNvPr id="2" name="Slide Number Placeholder 1">
            <a:extLst>
              <a:ext uri="{FF2B5EF4-FFF2-40B4-BE49-F238E27FC236}">
                <a16:creationId xmlns:a16="http://schemas.microsoft.com/office/drawing/2014/main" id="{F8F815FE-701C-E74B-A04A-EB72C92386F8}"/>
              </a:ext>
            </a:extLst>
          </p:cNvPr>
          <p:cNvSpPr>
            <a:spLocks noGrp="1"/>
          </p:cNvSpPr>
          <p:nvPr>
            <p:ph type="sldNum" sz="quarter" idx="12"/>
          </p:nvPr>
        </p:nvSpPr>
        <p:spPr/>
        <p:txBody>
          <a:bodyPr/>
          <a:lstStyle/>
          <a:p>
            <a:fld id="{4624E98C-54E1-8F4C-9379-6BF7059E518B}" type="slidenum">
              <a:rPr lang="en-US" altLang="es-CR" smtClean="0"/>
              <a:pPr/>
              <a:t>20</a:t>
            </a:fld>
            <a:endParaRPr lang="en-US" altLang="es-CR"/>
          </a:p>
        </p:txBody>
      </p:sp>
    </p:spTree>
    <p:extLst>
      <p:ext uri="{BB962C8B-B14F-4D97-AF65-F5344CB8AC3E}">
        <p14:creationId xmlns:p14="http://schemas.microsoft.com/office/powerpoint/2010/main" val="1807734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9CDD7C-8B29-D04C-8D61-F94EC3335DBA}"/>
              </a:ext>
            </a:extLst>
          </p:cNvPr>
          <p:cNvSpPr txBox="1">
            <a:spLocks/>
          </p:cNvSpPr>
          <p:nvPr/>
        </p:nvSpPr>
        <p:spPr bwMode="auto">
          <a:xfrm>
            <a:off x="457200" y="204787"/>
            <a:ext cx="82296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eaLnBrk="1" hangingPunct="1"/>
            <a:r>
              <a:rPr lang="es-ES" altLang="es-CR" b="1" dirty="0" err="1">
                <a:solidFill>
                  <a:srgbClr val="7F7F7F"/>
                </a:solidFill>
                <a:latin typeface="Century Gothic" panose="020B0502020202020204" pitchFamily="34" charset="0"/>
                <a:ea typeface="ＭＳ Ｐゴシック" panose="020B0600070205080204" pitchFamily="34" charset="-128"/>
              </a:rPr>
              <a:t>Perceptrones</a:t>
            </a:r>
            <a:endParaRPr lang="es-ES_tradnl" altLang="es-CR" b="1" dirty="0">
              <a:solidFill>
                <a:srgbClr val="7F7F7F"/>
              </a:solidFill>
              <a:latin typeface="Century Gothic" panose="020B0502020202020204" pitchFamily="34" charset="0"/>
              <a:ea typeface="ＭＳ Ｐゴシック" panose="020B0600070205080204" pitchFamily="34" charset="-128"/>
            </a:endParaRPr>
          </a:p>
        </p:txBody>
      </p:sp>
      <p:pic>
        <p:nvPicPr>
          <p:cNvPr id="8" name="Picture 7">
            <a:extLst>
              <a:ext uri="{FF2B5EF4-FFF2-40B4-BE49-F238E27FC236}">
                <a16:creationId xmlns:a16="http://schemas.microsoft.com/office/drawing/2014/main" id="{E91E2093-0D58-B94F-B13F-46424D53C75B}"/>
              </a:ext>
            </a:extLst>
          </p:cNvPr>
          <p:cNvPicPr>
            <a:picLocks noChangeAspect="1"/>
          </p:cNvPicPr>
          <p:nvPr/>
        </p:nvPicPr>
        <p:blipFill>
          <a:blip r:embed="rId2"/>
          <a:stretch>
            <a:fillRect/>
          </a:stretch>
        </p:blipFill>
        <p:spPr>
          <a:xfrm>
            <a:off x="2489542" y="1124615"/>
            <a:ext cx="4164917" cy="2727029"/>
          </a:xfrm>
          <a:prstGeom prst="rect">
            <a:avLst/>
          </a:prstGeom>
        </p:spPr>
      </p:pic>
      <p:sp>
        <p:nvSpPr>
          <p:cNvPr id="2" name="Slide Number Placeholder 1">
            <a:extLst>
              <a:ext uri="{FF2B5EF4-FFF2-40B4-BE49-F238E27FC236}">
                <a16:creationId xmlns:a16="http://schemas.microsoft.com/office/drawing/2014/main" id="{6F4598D5-65BF-6F4C-88E4-5123867BD907}"/>
              </a:ext>
            </a:extLst>
          </p:cNvPr>
          <p:cNvSpPr>
            <a:spLocks noGrp="1"/>
          </p:cNvSpPr>
          <p:nvPr>
            <p:ph type="sldNum" sz="quarter" idx="12"/>
          </p:nvPr>
        </p:nvSpPr>
        <p:spPr/>
        <p:txBody>
          <a:bodyPr/>
          <a:lstStyle/>
          <a:p>
            <a:fld id="{4624E98C-54E1-8F4C-9379-6BF7059E518B}" type="slidenum">
              <a:rPr lang="en-US" altLang="es-CR" smtClean="0"/>
              <a:pPr/>
              <a:t>21</a:t>
            </a:fld>
            <a:endParaRPr lang="en-US" altLang="es-CR"/>
          </a:p>
        </p:txBody>
      </p:sp>
    </p:spTree>
    <p:extLst>
      <p:ext uri="{BB962C8B-B14F-4D97-AF65-F5344CB8AC3E}">
        <p14:creationId xmlns:p14="http://schemas.microsoft.com/office/powerpoint/2010/main" val="629064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711F9-5E78-2343-98A2-A56106AF719B}"/>
              </a:ext>
            </a:extLst>
          </p:cNvPr>
          <p:cNvSpPr>
            <a:spLocks noGrp="1"/>
          </p:cNvSpPr>
          <p:nvPr>
            <p:ph idx="1"/>
          </p:nvPr>
        </p:nvSpPr>
        <p:spPr>
          <a:xfrm>
            <a:off x="457200" y="1063625"/>
            <a:ext cx="8229600" cy="3209925"/>
          </a:xfrm>
        </p:spPr>
        <p:txBody>
          <a:bodyPr>
            <a:normAutofit/>
          </a:bodyPr>
          <a:lstStyle/>
          <a:p>
            <a:pPr eaLnBrk="1" hangingPunct="1"/>
            <a:endParaRPr lang="es-ES_tradnl" altLang="es-CR" sz="2800" dirty="0">
              <a:solidFill>
                <a:srgbClr val="595959"/>
              </a:solidFill>
              <a:latin typeface="Myriad Pro" panose="020B0503030403020204" pitchFamily="34" charset="0"/>
              <a:ea typeface="ＭＳ Ｐゴシック" panose="020B0600070205080204" pitchFamily="34" charset="-128"/>
            </a:endParaRPr>
          </a:p>
          <a:p>
            <a:pPr lvl="2" eaLnBrk="1" hangingPunct="1">
              <a:buFont typeface="Arial" panose="020B0604020202020204" pitchFamily="34" charset="0"/>
              <a:buNone/>
            </a:pPr>
            <a:endParaRPr lang="es-ES_tradnl" altLang="es-CR" sz="2000" dirty="0">
              <a:solidFill>
                <a:srgbClr val="595959"/>
              </a:solidFill>
              <a:latin typeface="Myriad Pro" panose="020B0503030403020204" pitchFamily="34" charset="0"/>
              <a:ea typeface="ＭＳ Ｐゴシック" panose="020B0600070205080204" pitchFamily="34" charset="-128"/>
            </a:endParaRPr>
          </a:p>
        </p:txBody>
      </p:sp>
      <p:sp>
        <p:nvSpPr>
          <p:cNvPr id="6" name="Title 1">
            <a:extLst>
              <a:ext uri="{FF2B5EF4-FFF2-40B4-BE49-F238E27FC236}">
                <a16:creationId xmlns:a16="http://schemas.microsoft.com/office/drawing/2014/main" id="{46648A3A-BE89-B644-8F43-B3D0C59A4827}"/>
              </a:ext>
            </a:extLst>
          </p:cNvPr>
          <p:cNvSpPr>
            <a:spLocks noGrp="1"/>
          </p:cNvSpPr>
          <p:nvPr>
            <p:ph type="title"/>
          </p:nvPr>
        </p:nvSpPr>
        <p:spPr>
          <a:xfrm>
            <a:off x="457200" y="165031"/>
            <a:ext cx="8229600" cy="663575"/>
          </a:xfrm>
        </p:spPr>
        <p:txBody>
          <a:bodyPr>
            <a:normAutofit fontScale="90000"/>
          </a:bodyPr>
          <a:lstStyle/>
          <a:p>
            <a:pPr algn="ctr" eaLnBrk="1" hangingPunct="1"/>
            <a:r>
              <a:rPr lang="es-ES" altLang="es-CR" b="1" dirty="0" err="1">
                <a:solidFill>
                  <a:srgbClr val="7F7F7F"/>
                </a:solidFill>
                <a:latin typeface="Century Gothic" panose="020B0502020202020204" pitchFamily="34" charset="0"/>
                <a:ea typeface="ＭＳ Ｐゴシック" panose="020B0600070205080204" pitchFamily="34" charset="-128"/>
              </a:rPr>
              <a:t>Perceptrones</a:t>
            </a:r>
            <a:endParaRPr lang="es-ES_tradnl" altLang="es-CR" b="1" dirty="0">
              <a:solidFill>
                <a:srgbClr val="7F7F7F"/>
              </a:solidFill>
              <a:latin typeface="Century Gothic" panose="020B0502020202020204" pitchFamily="34" charset="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F43B7E7-8CA8-0D4B-9896-3EACBA369326}"/>
                  </a:ext>
                </a:extLst>
              </p:cNvPr>
              <p:cNvSpPr txBox="1">
                <a:spLocks/>
              </p:cNvSpPr>
              <p:nvPr/>
            </p:nvSpPr>
            <p:spPr bwMode="auto">
              <a:xfrm>
                <a:off x="219695" y="914401"/>
                <a:ext cx="8745401" cy="37809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Aft>
                    <a:spcPts val="1200"/>
                  </a:spcAft>
                </a:pPr>
                <a:r>
                  <a:rPr lang="es-ES_tradnl" altLang="es-CR" sz="2800" dirty="0">
                    <a:solidFill>
                      <a:srgbClr val="595959"/>
                    </a:solidFill>
                    <a:latin typeface="Myriad Pro" panose="020B0503030403020204" pitchFamily="34" charset="0"/>
                    <a:ea typeface="ＭＳ Ｐゴシック" panose="020B0600070205080204" pitchFamily="34" charset="-128"/>
                  </a:rPr>
                  <a:t>Prototipo de </a:t>
                </a:r>
                <a:r>
                  <a:rPr lang="es-ES_tradnl" altLang="es-CR" sz="2800" i="1" dirty="0">
                    <a:solidFill>
                      <a:srgbClr val="595959"/>
                    </a:solidFill>
                    <a:latin typeface="Myriad Pro" panose="020B0503030403020204" pitchFamily="34" charset="0"/>
                    <a:ea typeface="ＭＳ Ｐゴシック" panose="020B0600070205080204" pitchFamily="34" charset="-128"/>
                  </a:rPr>
                  <a:t>neurona artificial </a:t>
                </a:r>
                <a:r>
                  <a:rPr lang="es-ES_tradnl" altLang="es-CR" sz="2800" dirty="0">
                    <a:solidFill>
                      <a:srgbClr val="595959"/>
                    </a:solidFill>
                    <a:latin typeface="Myriad Pro" panose="020B0503030403020204" pitchFamily="34" charset="0"/>
                    <a:ea typeface="ＭＳ Ｐゴシック" panose="020B0600070205080204" pitchFamily="34" charset="-128"/>
                  </a:rPr>
                  <a:t>desarrollada en los 50s por Frank </a:t>
                </a:r>
                <a:r>
                  <a:rPr lang="es-ES_tradnl" altLang="es-CR" sz="2800" dirty="0" err="1">
                    <a:solidFill>
                      <a:srgbClr val="595959"/>
                    </a:solidFill>
                    <a:latin typeface="Myriad Pro" panose="020B0503030403020204" pitchFamily="34" charset="0"/>
                    <a:ea typeface="ＭＳ Ｐゴシック" panose="020B0600070205080204" pitchFamily="34" charset="-128"/>
                  </a:rPr>
                  <a:t>Rosenblatt</a:t>
                </a:r>
                <a:r>
                  <a:rPr lang="es-ES_tradnl" altLang="es-CR" sz="2800" dirty="0">
                    <a:solidFill>
                      <a:srgbClr val="595959"/>
                    </a:solidFill>
                    <a:latin typeface="Myriad Pro" panose="020B0503030403020204" pitchFamily="34" charset="0"/>
                    <a:ea typeface="ＭＳ Ｐゴシック" panose="020B0600070205080204" pitchFamily="34" charset="-128"/>
                  </a:rPr>
                  <a:t>.</a:t>
                </a:r>
              </a:p>
              <a:p>
                <a:pPr eaLnBrk="1" hangingPunct="1">
                  <a:spcAft>
                    <a:spcPts val="1200"/>
                  </a:spcAft>
                </a:pPr>
                <a:r>
                  <a:rPr lang="es-ES_tradnl" altLang="es-CR" sz="2800" dirty="0">
                    <a:solidFill>
                      <a:srgbClr val="595959"/>
                    </a:solidFill>
                    <a:latin typeface="Myriad Pro" panose="020B0503030403020204" pitchFamily="34" charset="0"/>
                    <a:ea typeface="ＭＳ Ｐゴシック" panose="020B0600070205080204" pitchFamily="34" charset="-128"/>
                  </a:rPr>
                  <a:t>Recibe una serie de inputs </a:t>
                </a:r>
                <a14:m>
                  <m:oMath xmlns:m="http://schemas.openxmlformats.org/officeDocument/2006/math">
                    <m:sSub>
                      <m:sSubPr>
                        <m:ctrlPr>
                          <a:rPr lang="es-ES_tradnl" altLang="es-CR" sz="2800" i="1">
                            <a:solidFill>
                              <a:srgbClr val="595959"/>
                            </a:solidFill>
                            <a:latin typeface="Cambria Math" panose="02040503050406030204" pitchFamily="18" charset="0"/>
                            <a:ea typeface="ＭＳ Ｐゴシック" panose="020B0600070205080204" pitchFamily="34" charset="-128"/>
                          </a:rPr>
                        </m:ctrlPr>
                      </m:sSubPr>
                      <m:e>
                        <m:r>
                          <a:rPr lang="es-ES" altLang="es-CR" sz="2800" i="1">
                            <a:solidFill>
                              <a:srgbClr val="595959"/>
                            </a:solidFill>
                            <a:latin typeface="Cambria Math" panose="02040503050406030204" pitchFamily="18" charset="0"/>
                            <a:ea typeface="ＭＳ Ｐゴシック" panose="020B0600070205080204" pitchFamily="34" charset="-128"/>
                          </a:rPr>
                          <m:t>𝑥</m:t>
                        </m:r>
                      </m:e>
                      <m:sub>
                        <m:r>
                          <a:rPr lang="es-ES" altLang="es-CR" sz="2800" i="1">
                            <a:solidFill>
                              <a:srgbClr val="595959"/>
                            </a:solidFill>
                            <a:latin typeface="Cambria Math" panose="02040503050406030204" pitchFamily="18" charset="0"/>
                            <a:ea typeface="ＭＳ Ｐゴシック" panose="020B0600070205080204" pitchFamily="34" charset="-128"/>
                          </a:rPr>
                          <m:t>1</m:t>
                        </m:r>
                      </m:sub>
                    </m:sSub>
                    <m:r>
                      <a:rPr lang="es-ES" altLang="es-CR" sz="2800" i="1">
                        <a:solidFill>
                          <a:srgbClr val="595959"/>
                        </a:solidFill>
                        <a:latin typeface="Cambria Math" panose="02040503050406030204" pitchFamily="18" charset="0"/>
                        <a:ea typeface="ＭＳ Ｐゴシック" panose="020B0600070205080204" pitchFamily="34" charset="-128"/>
                      </a:rPr>
                      <m:t>,…, </m:t>
                    </m:r>
                    <m:sSub>
                      <m:sSubPr>
                        <m:ctrlPr>
                          <a:rPr lang="es-ES" altLang="es-CR" sz="2800" i="1">
                            <a:solidFill>
                              <a:srgbClr val="595959"/>
                            </a:solidFill>
                            <a:latin typeface="Cambria Math" panose="02040503050406030204" pitchFamily="18" charset="0"/>
                            <a:ea typeface="ＭＳ Ｐゴシック" panose="020B0600070205080204" pitchFamily="34" charset="-128"/>
                          </a:rPr>
                        </m:ctrlPr>
                      </m:sSubPr>
                      <m:e>
                        <m:r>
                          <a:rPr lang="es-ES" altLang="es-CR" sz="2800" i="1">
                            <a:solidFill>
                              <a:srgbClr val="595959"/>
                            </a:solidFill>
                            <a:latin typeface="Cambria Math" panose="02040503050406030204" pitchFamily="18" charset="0"/>
                            <a:ea typeface="ＭＳ Ｐゴシック" panose="020B0600070205080204" pitchFamily="34" charset="-128"/>
                          </a:rPr>
                          <m:t>𝑥</m:t>
                        </m:r>
                      </m:e>
                      <m:sub>
                        <m:r>
                          <a:rPr lang="es-ES" altLang="es-CR" sz="2800" i="1">
                            <a:solidFill>
                              <a:srgbClr val="595959"/>
                            </a:solidFill>
                            <a:latin typeface="Cambria Math" panose="02040503050406030204" pitchFamily="18" charset="0"/>
                            <a:ea typeface="ＭＳ Ｐゴシック" panose="020B0600070205080204" pitchFamily="34" charset="-128"/>
                          </a:rPr>
                          <m:t>𝑝</m:t>
                        </m:r>
                      </m:sub>
                    </m:sSub>
                  </m:oMath>
                </a14:m>
                <a:r>
                  <a:rPr lang="es-ES_tradnl" altLang="es-CR" sz="2800" dirty="0">
                    <a:solidFill>
                      <a:srgbClr val="595959"/>
                    </a:solidFill>
                    <a:latin typeface="Myriad Pro" panose="020B0503030403020204" pitchFamily="34" charset="0"/>
                    <a:ea typeface="ＭＳ Ｐゴシック" panose="020B0600070205080204" pitchFamily="34" charset="-128"/>
                  </a:rPr>
                  <a:t> reales y retorna un solo output binario </a:t>
                </a:r>
                <a14:m>
                  <m:oMath xmlns:m="http://schemas.openxmlformats.org/officeDocument/2006/math">
                    <m:r>
                      <a:rPr lang="es-ES_tradnl" altLang="es-CR" sz="2800" i="1" dirty="0">
                        <a:solidFill>
                          <a:srgbClr val="595959"/>
                        </a:solidFill>
                        <a:latin typeface="Cambria Math" panose="02040503050406030204" pitchFamily="18" charset="0"/>
                        <a:ea typeface="ＭＳ Ｐゴシック" panose="020B0600070205080204" pitchFamily="34" charset="-128"/>
                      </a:rPr>
                      <m:t>𝑦</m:t>
                    </m:r>
                  </m:oMath>
                </a14:m>
                <a:r>
                  <a:rPr lang="es-ES_tradnl" altLang="es-CR" sz="2800" dirty="0">
                    <a:solidFill>
                      <a:srgbClr val="595959"/>
                    </a:solidFill>
                    <a:latin typeface="Myriad Pro" panose="020B0503030403020204" pitchFamily="34" charset="0"/>
                    <a:ea typeface="ＭＳ Ｐゴシック" panose="020B0600070205080204" pitchFamily="34" charset="-128"/>
                  </a:rPr>
                  <a:t>.</a:t>
                </a:r>
              </a:p>
              <a:p>
                <a:pPr eaLnBrk="1" hangingPunct="1">
                  <a:spcAft>
                    <a:spcPts val="1200"/>
                  </a:spcAft>
                </a:pPr>
                <a:r>
                  <a:rPr lang="es-ES_tradnl" altLang="es-CR" sz="2800" dirty="0">
                    <a:solidFill>
                      <a:srgbClr val="595959"/>
                    </a:solidFill>
                    <a:latin typeface="Myriad Pro" panose="020B0503030403020204" pitchFamily="34" charset="0"/>
                    <a:ea typeface="ＭＳ Ｐゴシック" panose="020B0600070205080204" pitchFamily="34" charset="-128"/>
                  </a:rPr>
                  <a:t>Utiliza pesos </a:t>
                </a:r>
                <a14:m>
                  <m:oMath xmlns:m="http://schemas.openxmlformats.org/officeDocument/2006/math">
                    <m:sSub>
                      <m:sSubPr>
                        <m:ctrlPr>
                          <a:rPr lang="es-ES_tradnl" altLang="es-CR" sz="2800" i="1">
                            <a:solidFill>
                              <a:srgbClr val="595959"/>
                            </a:solidFill>
                            <a:latin typeface="Cambria Math" panose="02040503050406030204" pitchFamily="18" charset="0"/>
                            <a:ea typeface="ＭＳ Ｐゴシック" panose="020B0600070205080204" pitchFamily="34" charset="-128"/>
                          </a:rPr>
                        </m:ctrlPr>
                      </m:sSubPr>
                      <m:e>
                        <m:r>
                          <a:rPr lang="es-ES" altLang="es-CR" sz="2800" i="1">
                            <a:solidFill>
                              <a:srgbClr val="595959"/>
                            </a:solidFill>
                            <a:latin typeface="Cambria Math" panose="02040503050406030204" pitchFamily="18" charset="0"/>
                            <a:ea typeface="ＭＳ Ｐゴシック" panose="020B0600070205080204" pitchFamily="34" charset="-128"/>
                          </a:rPr>
                          <m:t>𝑤</m:t>
                        </m:r>
                      </m:e>
                      <m:sub>
                        <m:r>
                          <a:rPr lang="es-ES" altLang="es-CR" sz="2800" i="1">
                            <a:solidFill>
                              <a:srgbClr val="595959"/>
                            </a:solidFill>
                            <a:latin typeface="Cambria Math" panose="02040503050406030204" pitchFamily="18" charset="0"/>
                            <a:ea typeface="ＭＳ Ｐゴシック" panose="020B0600070205080204" pitchFamily="34" charset="-128"/>
                          </a:rPr>
                          <m:t>1</m:t>
                        </m:r>
                      </m:sub>
                    </m:sSub>
                    <m:r>
                      <a:rPr lang="es-ES" altLang="es-CR" sz="2800" i="1">
                        <a:solidFill>
                          <a:srgbClr val="595959"/>
                        </a:solidFill>
                        <a:latin typeface="Cambria Math" panose="02040503050406030204" pitchFamily="18" charset="0"/>
                        <a:ea typeface="ＭＳ Ｐゴシック" panose="020B0600070205080204" pitchFamily="34" charset="-128"/>
                      </a:rPr>
                      <m:t>,…, </m:t>
                    </m:r>
                    <m:sSub>
                      <m:sSubPr>
                        <m:ctrlPr>
                          <a:rPr lang="es-ES" altLang="es-CR" sz="2800" i="1">
                            <a:solidFill>
                              <a:srgbClr val="595959"/>
                            </a:solidFill>
                            <a:latin typeface="Cambria Math" panose="02040503050406030204" pitchFamily="18" charset="0"/>
                            <a:ea typeface="ＭＳ Ｐゴシック" panose="020B0600070205080204" pitchFamily="34" charset="-128"/>
                          </a:rPr>
                        </m:ctrlPr>
                      </m:sSubPr>
                      <m:e>
                        <m:r>
                          <a:rPr lang="es-ES" altLang="es-CR" sz="2800" i="1">
                            <a:solidFill>
                              <a:srgbClr val="595959"/>
                            </a:solidFill>
                            <a:latin typeface="Cambria Math" panose="02040503050406030204" pitchFamily="18" charset="0"/>
                            <a:ea typeface="ＭＳ Ｐゴシック" panose="020B0600070205080204" pitchFamily="34" charset="-128"/>
                          </a:rPr>
                          <m:t>𝑤</m:t>
                        </m:r>
                      </m:e>
                      <m:sub>
                        <m:r>
                          <a:rPr lang="es-ES" altLang="es-CR" sz="2800" i="1">
                            <a:solidFill>
                              <a:srgbClr val="595959"/>
                            </a:solidFill>
                            <a:latin typeface="Cambria Math" panose="02040503050406030204" pitchFamily="18" charset="0"/>
                            <a:ea typeface="ＭＳ Ｐゴシック" panose="020B0600070205080204" pitchFamily="34" charset="-128"/>
                          </a:rPr>
                          <m:t>𝑝</m:t>
                        </m:r>
                      </m:sub>
                    </m:sSub>
                    <m:r>
                      <a:rPr lang="es-ES" altLang="es-CR" sz="2800">
                        <a:solidFill>
                          <a:srgbClr val="595959"/>
                        </a:solidFill>
                        <a:latin typeface="Cambria Math" panose="02040503050406030204" pitchFamily="18" charset="0"/>
                        <a:ea typeface="ＭＳ Ｐゴシック" panose="020B0600070205080204" pitchFamily="34" charset="-128"/>
                      </a:rPr>
                      <m:t> </m:t>
                    </m:r>
                  </m:oMath>
                </a14:m>
                <a:r>
                  <a:rPr lang="es-ES_tradnl" altLang="es-CR" sz="2800" dirty="0">
                    <a:solidFill>
                      <a:srgbClr val="595959"/>
                    </a:solidFill>
                    <a:latin typeface="Myriad Pro" panose="020B0503030403020204" pitchFamily="34" charset="0"/>
                    <a:ea typeface="ＭＳ Ｐゴシック" panose="020B0600070205080204" pitchFamily="34" charset="-128"/>
                  </a:rPr>
                  <a:t>que representan importancia. </a:t>
                </a:r>
              </a:p>
              <a:p>
                <a:pPr eaLnBrk="1" hangingPunct="1">
                  <a:spcAft>
                    <a:spcPts val="1200"/>
                  </a:spcAft>
                </a:pPr>
                <a:r>
                  <a:rPr lang="es-ES_tradnl" altLang="es-CR" sz="2800" dirty="0">
                    <a:solidFill>
                      <a:srgbClr val="595959"/>
                    </a:solidFill>
                    <a:latin typeface="Myriad Pro" panose="020B0503030403020204" pitchFamily="34" charset="0"/>
                    <a:ea typeface="ＭＳ Ｐゴシック" panose="020B0600070205080204" pitchFamily="34" charset="-128"/>
                  </a:rPr>
                  <a:t>El output </a:t>
                </a:r>
                <a14:m>
                  <m:oMath xmlns:m="http://schemas.openxmlformats.org/officeDocument/2006/math">
                    <m:r>
                      <a:rPr lang="es-ES" altLang="es-CR" sz="2800" i="1">
                        <a:solidFill>
                          <a:srgbClr val="595959"/>
                        </a:solidFill>
                        <a:latin typeface="Cambria Math" panose="02040503050406030204" pitchFamily="18" charset="0"/>
                        <a:ea typeface="ＭＳ Ｐゴシック" panose="020B0600070205080204" pitchFamily="34" charset="-128"/>
                      </a:rPr>
                      <m:t>𝑦</m:t>
                    </m:r>
                  </m:oMath>
                </a14:m>
                <a:r>
                  <a:rPr lang="es-ES_tradnl" altLang="es-CR" sz="2800" dirty="0">
                    <a:solidFill>
                      <a:srgbClr val="595959"/>
                    </a:solidFill>
                    <a:latin typeface="Myriad Pro" panose="020B0503030403020204" pitchFamily="34" charset="0"/>
                    <a:ea typeface="ＭＳ Ｐゴシック" panose="020B0600070205080204" pitchFamily="34" charset="-128"/>
                  </a:rPr>
                  <a:t> se define a partir de los </a:t>
                </a:r>
                <a14:m>
                  <m:oMath xmlns:m="http://schemas.openxmlformats.org/officeDocument/2006/math">
                    <m:sSub>
                      <m:sSubPr>
                        <m:ctrlPr>
                          <a:rPr lang="es-ES_tradnl" altLang="es-CR" sz="2800" i="1">
                            <a:solidFill>
                              <a:srgbClr val="595959"/>
                            </a:solidFill>
                            <a:latin typeface="Cambria Math" panose="02040503050406030204" pitchFamily="18" charset="0"/>
                            <a:ea typeface="ＭＳ Ｐゴシック" panose="020B0600070205080204" pitchFamily="34" charset="-128"/>
                          </a:rPr>
                        </m:ctrlPr>
                      </m:sSubPr>
                      <m:e>
                        <m:r>
                          <a:rPr lang="es-ES" altLang="es-CR" sz="2800" i="1">
                            <a:solidFill>
                              <a:srgbClr val="595959"/>
                            </a:solidFill>
                            <a:latin typeface="Cambria Math" panose="02040503050406030204" pitchFamily="18" charset="0"/>
                            <a:ea typeface="ＭＳ Ｐゴシック" panose="020B0600070205080204" pitchFamily="34" charset="-128"/>
                          </a:rPr>
                          <m:t>𝑥</m:t>
                        </m:r>
                      </m:e>
                      <m:sub>
                        <m:r>
                          <a:rPr lang="es-ES" altLang="es-CR" sz="2800" i="1">
                            <a:solidFill>
                              <a:srgbClr val="595959"/>
                            </a:solidFill>
                            <a:latin typeface="Cambria Math" panose="02040503050406030204" pitchFamily="18" charset="0"/>
                            <a:ea typeface="ＭＳ Ｐゴシック" panose="020B0600070205080204" pitchFamily="34" charset="-128"/>
                          </a:rPr>
                          <m:t>𝑖</m:t>
                        </m:r>
                      </m:sub>
                    </m:sSub>
                  </m:oMath>
                </a14:m>
                <a:r>
                  <a:rPr lang="es-ES" altLang="es-CR" sz="2800" dirty="0">
                    <a:solidFill>
                      <a:srgbClr val="595959"/>
                    </a:solidFill>
                    <a:latin typeface="Myriad Pro" panose="020B0503030403020204" pitchFamily="34" charset="0"/>
                    <a:ea typeface="ＭＳ Ｐゴシック" panose="020B0600070205080204" pitchFamily="34" charset="-128"/>
                  </a:rPr>
                  <a:t> y </a:t>
                </a:r>
                <a14:m>
                  <m:oMath xmlns:m="http://schemas.openxmlformats.org/officeDocument/2006/math">
                    <m:sSub>
                      <m:sSubPr>
                        <m:ctrlPr>
                          <a:rPr lang="es-ES_tradnl" altLang="es-CR" sz="2800" i="1">
                            <a:solidFill>
                              <a:srgbClr val="595959"/>
                            </a:solidFill>
                            <a:latin typeface="Cambria Math" panose="02040503050406030204" pitchFamily="18" charset="0"/>
                            <a:ea typeface="ＭＳ Ｐゴシック" panose="020B0600070205080204" pitchFamily="34" charset="-128"/>
                          </a:rPr>
                        </m:ctrlPr>
                      </m:sSubPr>
                      <m:e>
                        <m:r>
                          <a:rPr lang="es-ES" altLang="es-CR" sz="2800" i="1">
                            <a:solidFill>
                              <a:srgbClr val="595959"/>
                            </a:solidFill>
                            <a:latin typeface="Cambria Math" panose="02040503050406030204" pitchFamily="18" charset="0"/>
                            <a:ea typeface="ＭＳ Ｐゴシック" panose="020B0600070205080204" pitchFamily="34" charset="-128"/>
                          </a:rPr>
                          <m:t>𝑤</m:t>
                        </m:r>
                      </m:e>
                      <m:sub>
                        <m:r>
                          <a:rPr lang="es-ES" altLang="es-CR" sz="2800" i="1">
                            <a:solidFill>
                              <a:srgbClr val="595959"/>
                            </a:solidFill>
                            <a:latin typeface="Cambria Math" panose="02040503050406030204" pitchFamily="18" charset="0"/>
                            <a:ea typeface="ＭＳ Ｐゴシック" panose="020B0600070205080204" pitchFamily="34" charset="-128"/>
                          </a:rPr>
                          <m:t>𝑖</m:t>
                        </m:r>
                      </m:sub>
                    </m:sSub>
                  </m:oMath>
                </a14:m>
                <a:r>
                  <a:rPr lang="es-ES_tradnl" altLang="es-CR" sz="2800" dirty="0">
                    <a:solidFill>
                      <a:srgbClr val="595959"/>
                    </a:solidFill>
                    <a:latin typeface="Myriad Pro" panose="020B0503030403020204" pitchFamily="34" charset="0"/>
                    <a:ea typeface="ＭＳ Ｐゴシック" panose="020B0600070205080204" pitchFamily="34" charset="-128"/>
                  </a:rPr>
                  <a:t>.</a:t>
                </a:r>
              </a:p>
            </p:txBody>
          </p:sp>
        </mc:Choice>
        <mc:Fallback xmlns="">
          <p:sp>
            <p:nvSpPr>
              <p:cNvPr id="5" name="Content Placeholder 2">
                <a:extLst>
                  <a:ext uri="{FF2B5EF4-FFF2-40B4-BE49-F238E27FC236}">
                    <a16:creationId xmlns:a16="http://schemas.microsoft.com/office/drawing/2014/main" id="{0F43B7E7-8CA8-0D4B-9896-3EACBA369326}"/>
                  </a:ext>
                </a:extLst>
              </p:cNvPr>
              <p:cNvSpPr txBox="1">
                <a:spLocks noRot="1" noChangeAspect="1" noMove="1" noResize="1" noEditPoints="1" noAdjustHandles="1" noChangeArrowheads="1" noChangeShapeType="1" noTextEdit="1"/>
              </p:cNvSpPr>
              <p:nvPr/>
            </p:nvSpPr>
            <p:spPr bwMode="auto">
              <a:xfrm>
                <a:off x="219695" y="914401"/>
                <a:ext cx="8745401" cy="3780971"/>
              </a:xfrm>
              <a:prstGeom prst="rect">
                <a:avLst/>
              </a:prstGeom>
              <a:blipFill>
                <a:blip r:embed="rId3"/>
                <a:stretch>
                  <a:fillRect l="-1159" t="-2013" r="-2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R">
                    <a:noFill/>
                  </a:rPr>
                  <a:t> </a:t>
                </a:r>
              </a:p>
            </p:txBody>
          </p:sp>
        </mc:Fallback>
      </mc:AlternateContent>
      <p:sp>
        <p:nvSpPr>
          <p:cNvPr id="2" name="Slide Number Placeholder 1">
            <a:extLst>
              <a:ext uri="{FF2B5EF4-FFF2-40B4-BE49-F238E27FC236}">
                <a16:creationId xmlns:a16="http://schemas.microsoft.com/office/drawing/2014/main" id="{659CE72C-D365-3646-8B70-DB054196DEAF}"/>
              </a:ext>
            </a:extLst>
          </p:cNvPr>
          <p:cNvSpPr>
            <a:spLocks noGrp="1"/>
          </p:cNvSpPr>
          <p:nvPr>
            <p:ph type="sldNum" sz="quarter" idx="12"/>
          </p:nvPr>
        </p:nvSpPr>
        <p:spPr/>
        <p:txBody>
          <a:bodyPr/>
          <a:lstStyle/>
          <a:p>
            <a:fld id="{4624E98C-54E1-8F4C-9379-6BF7059E518B}" type="slidenum">
              <a:rPr lang="en-US" altLang="es-CR" smtClean="0"/>
              <a:pPr/>
              <a:t>22</a:t>
            </a:fld>
            <a:endParaRPr lang="en-US" altLang="es-CR"/>
          </a:p>
        </p:txBody>
      </p:sp>
    </p:spTree>
    <p:extLst>
      <p:ext uri="{BB962C8B-B14F-4D97-AF65-F5344CB8AC3E}">
        <p14:creationId xmlns:p14="http://schemas.microsoft.com/office/powerpoint/2010/main" val="110913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9CDD7C-8B29-D04C-8D61-F94EC3335DBA}"/>
              </a:ext>
            </a:extLst>
          </p:cNvPr>
          <p:cNvSpPr txBox="1">
            <a:spLocks/>
          </p:cNvSpPr>
          <p:nvPr/>
        </p:nvSpPr>
        <p:spPr bwMode="auto">
          <a:xfrm>
            <a:off x="457200" y="204787"/>
            <a:ext cx="82296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eaLnBrk="1" hangingPunct="1"/>
            <a:r>
              <a:rPr lang="es-ES" altLang="es-CR" b="1" dirty="0" err="1">
                <a:solidFill>
                  <a:srgbClr val="7F7F7F"/>
                </a:solidFill>
                <a:latin typeface="Century Gothic" panose="020B0502020202020204" pitchFamily="34" charset="0"/>
                <a:ea typeface="ＭＳ Ｐゴシック" panose="020B0600070205080204" pitchFamily="34" charset="-128"/>
              </a:rPr>
              <a:t>Perceptrón</a:t>
            </a:r>
            <a:endParaRPr lang="es-ES_tradnl" altLang="es-CR" b="1" dirty="0">
              <a:solidFill>
                <a:srgbClr val="7F7F7F"/>
              </a:solidFill>
              <a:latin typeface="Century Gothic" panose="020B0502020202020204" pitchFamily="34" charset="0"/>
              <a:ea typeface="ＭＳ Ｐゴシック" panose="020B0600070205080204" pitchFamily="34" charset="-128"/>
            </a:endParaRPr>
          </a:p>
        </p:txBody>
      </p:sp>
      <p:pic>
        <p:nvPicPr>
          <p:cNvPr id="8" name="Picture 7">
            <a:extLst>
              <a:ext uri="{FF2B5EF4-FFF2-40B4-BE49-F238E27FC236}">
                <a16:creationId xmlns:a16="http://schemas.microsoft.com/office/drawing/2014/main" id="{E91E2093-0D58-B94F-B13F-46424D53C75B}"/>
              </a:ext>
            </a:extLst>
          </p:cNvPr>
          <p:cNvPicPr>
            <a:picLocks noChangeAspect="1"/>
          </p:cNvPicPr>
          <p:nvPr/>
        </p:nvPicPr>
        <p:blipFill>
          <a:blip r:embed="rId2"/>
          <a:stretch>
            <a:fillRect/>
          </a:stretch>
        </p:blipFill>
        <p:spPr>
          <a:xfrm>
            <a:off x="2836815" y="1435617"/>
            <a:ext cx="3470370" cy="2272266"/>
          </a:xfrm>
          <a:prstGeom prst="rect">
            <a:avLst/>
          </a:prstGeom>
        </p:spPr>
      </p:pic>
      <p:cxnSp>
        <p:nvCxnSpPr>
          <p:cNvPr id="4" name="Straight Arrow Connector 3">
            <a:extLst>
              <a:ext uri="{FF2B5EF4-FFF2-40B4-BE49-F238E27FC236}">
                <a16:creationId xmlns:a16="http://schemas.microsoft.com/office/drawing/2014/main" id="{BA191743-FCC1-9A43-B3A3-A9590253D0F7}"/>
              </a:ext>
            </a:extLst>
          </p:cNvPr>
          <p:cNvCxnSpPr>
            <a:cxnSpLocks/>
          </p:cNvCxnSpPr>
          <p:nvPr/>
        </p:nvCxnSpPr>
        <p:spPr>
          <a:xfrm flipV="1">
            <a:off x="1445846" y="2633786"/>
            <a:ext cx="1666461" cy="484553"/>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D6884F2-B1D5-C441-9139-2664D0DF22E6}"/>
              </a:ext>
            </a:extLst>
          </p:cNvPr>
          <p:cNvCxnSpPr>
            <a:cxnSpLocks/>
          </p:cNvCxnSpPr>
          <p:nvPr/>
        </p:nvCxnSpPr>
        <p:spPr>
          <a:xfrm flipV="1">
            <a:off x="1445846" y="1932268"/>
            <a:ext cx="1666461" cy="1186070"/>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E6D83CA-4717-2542-8C2C-8E24649B3CE7}"/>
              </a:ext>
            </a:extLst>
          </p:cNvPr>
          <p:cNvCxnSpPr>
            <a:cxnSpLocks/>
          </p:cNvCxnSpPr>
          <p:nvPr/>
        </p:nvCxnSpPr>
        <p:spPr>
          <a:xfrm>
            <a:off x="1445846" y="3118338"/>
            <a:ext cx="1666461" cy="166150"/>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FE592CE-2FC5-A940-BD9C-7938F88DA373}"/>
              </a:ext>
            </a:extLst>
          </p:cNvPr>
          <p:cNvCxnSpPr>
            <a:cxnSpLocks/>
          </p:cNvCxnSpPr>
          <p:nvPr/>
        </p:nvCxnSpPr>
        <p:spPr>
          <a:xfrm flipH="1">
            <a:off x="3860801" y="992555"/>
            <a:ext cx="1062892" cy="851877"/>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38B7483-0842-474F-B72A-552EEAC914F6}"/>
              </a:ext>
            </a:extLst>
          </p:cNvPr>
          <p:cNvCxnSpPr>
            <a:cxnSpLocks/>
          </p:cNvCxnSpPr>
          <p:nvPr/>
        </p:nvCxnSpPr>
        <p:spPr>
          <a:xfrm flipH="1">
            <a:off x="3860801" y="992555"/>
            <a:ext cx="1062892" cy="1312984"/>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EE2FF25-0915-C54E-8E65-382D153A4C70}"/>
              </a:ext>
            </a:extLst>
          </p:cNvPr>
          <p:cNvCxnSpPr>
            <a:cxnSpLocks/>
          </p:cNvCxnSpPr>
          <p:nvPr/>
        </p:nvCxnSpPr>
        <p:spPr>
          <a:xfrm flipH="1">
            <a:off x="3860801" y="992554"/>
            <a:ext cx="1062892" cy="1820984"/>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B7FD769-B100-A549-9C20-AF2B97B49B5C}"/>
              </a:ext>
            </a:extLst>
          </p:cNvPr>
          <p:cNvCxnSpPr>
            <a:cxnSpLocks/>
          </p:cNvCxnSpPr>
          <p:nvPr/>
        </p:nvCxnSpPr>
        <p:spPr>
          <a:xfrm flipH="1">
            <a:off x="5947720" y="2188309"/>
            <a:ext cx="1234619" cy="445477"/>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7175F43-3444-2C4B-9F36-25F5A91937E8}"/>
              </a:ext>
            </a:extLst>
          </p:cNvPr>
          <p:cNvSpPr txBox="1"/>
          <p:nvPr/>
        </p:nvSpPr>
        <p:spPr>
          <a:xfrm>
            <a:off x="757988" y="2945935"/>
            <a:ext cx="785761" cy="338554"/>
          </a:xfrm>
          <a:prstGeom prst="rect">
            <a:avLst/>
          </a:prstGeom>
          <a:noFill/>
        </p:spPr>
        <p:txBody>
          <a:bodyPr wrap="square" rtlCol="0">
            <a:spAutoFit/>
          </a:bodyPr>
          <a:lstStyle/>
          <a:p>
            <a:r>
              <a:rPr lang="en-US" sz="1600" dirty="0">
                <a:solidFill>
                  <a:srgbClr val="595959"/>
                </a:solidFill>
                <a:latin typeface="Myriad Pro" panose="020B0503030403020204" pitchFamily="34" charset="0"/>
              </a:rPr>
              <a:t>Inputs</a:t>
            </a:r>
            <a:endParaRPr lang="en-US" sz="1600" i="1" dirty="0">
              <a:solidFill>
                <a:srgbClr val="595959"/>
              </a:solidFill>
              <a:latin typeface="Myriad Pro" panose="020B0503030403020204" pitchFamily="34" charset="0"/>
            </a:endParaRPr>
          </a:p>
        </p:txBody>
      </p:sp>
      <p:sp>
        <p:nvSpPr>
          <p:cNvPr id="30" name="TextBox 29">
            <a:extLst>
              <a:ext uri="{FF2B5EF4-FFF2-40B4-BE49-F238E27FC236}">
                <a16:creationId xmlns:a16="http://schemas.microsoft.com/office/drawing/2014/main" id="{5FCD7E8E-908F-104B-985A-141DA6283F8E}"/>
              </a:ext>
            </a:extLst>
          </p:cNvPr>
          <p:cNvSpPr txBox="1"/>
          <p:nvPr/>
        </p:nvSpPr>
        <p:spPr>
          <a:xfrm>
            <a:off x="7182338" y="1997761"/>
            <a:ext cx="789354" cy="584775"/>
          </a:xfrm>
          <a:prstGeom prst="rect">
            <a:avLst/>
          </a:prstGeom>
          <a:noFill/>
        </p:spPr>
        <p:txBody>
          <a:bodyPr wrap="square" rtlCol="0">
            <a:spAutoFit/>
          </a:bodyPr>
          <a:lstStyle/>
          <a:p>
            <a:r>
              <a:rPr lang="en-US" sz="1600" dirty="0">
                <a:solidFill>
                  <a:srgbClr val="595959"/>
                </a:solidFill>
                <a:latin typeface="Myriad Pro" panose="020B0503030403020204" pitchFamily="34" charset="0"/>
              </a:rPr>
              <a:t>Output</a:t>
            </a:r>
            <a:endParaRPr lang="en-US" sz="1600" i="1" dirty="0">
              <a:solidFill>
                <a:srgbClr val="595959"/>
              </a:solidFill>
              <a:latin typeface="Myriad Pro" panose="020B0503030403020204" pitchFamily="34" charset="0"/>
            </a:endParaRPr>
          </a:p>
        </p:txBody>
      </p:sp>
      <p:sp>
        <p:nvSpPr>
          <p:cNvPr id="31" name="TextBox 30">
            <a:extLst>
              <a:ext uri="{FF2B5EF4-FFF2-40B4-BE49-F238E27FC236}">
                <a16:creationId xmlns:a16="http://schemas.microsoft.com/office/drawing/2014/main" id="{2C41D6FF-B33E-654D-8C7F-04C2FF48C37A}"/>
              </a:ext>
            </a:extLst>
          </p:cNvPr>
          <p:cNvSpPr txBox="1"/>
          <p:nvPr/>
        </p:nvSpPr>
        <p:spPr>
          <a:xfrm>
            <a:off x="4923692" y="796857"/>
            <a:ext cx="748493" cy="338554"/>
          </a:xfrm>
          <a:prstGeom prst="rect">
            <a:avLst/>
          </a:prstGeom>
          <a:noFill/>
        </p:spPr>
        <p:txBody>
          <a:bodyPr wrap="square" rtlCol="0">
            <a:spAutoFit/>
          </a:bodyPr>
          <a:lstStyle/>
          <a:p>
            <a:r>
              <a:rPr lang="en-US" sz="1600" dirty="0">
                <a:solidFill>
                  <a:srgbClr val="595959"/>
                </a:solidFill>
                <a:latin typeface="Myriad Pro" panose="020B0503030403020204" pitchFamily="34" charset="0"/>
              </a:rPr>
              <a:t>Pesos</a:t>
            </a:r>
            <a:endParaRPr lang="en-US" sz="1600" i="1" dirty="0">
              <a:solidFill>
                <a:srgbClr val="595959"/>
              </a:solidFill>
              <a:latin typeface="Myriad Pro" panose="020B0503030403020204" pitchFamily="34" charset="0"/>
            </a:endParaRPr>
          </a:p>
        </p:txBody>
      </p:sp>
      <p:cxnSp>
        <p:nvCxnSpPr>
          <p:cNvPr id="33" name="Straight Arrow Connector 32">
            <a:extLst>
              <a:ext uri="{FF2B5EF4-FFF2-40B4-BE49-F238E27FC236}">
                <a16:creationId xmlns:a16="http://schemas.microsoft.com/office/drawing/2014/main" id="{88DBD9E0-34EB-9E47-A5C1-32D9E3A65B38}"/>
              </a:ext>
            </a:extLst>
          </p:cNvPr>
          <p:cNvCxnSpPr>
            <a:cxnSpLocks/>
            <a:stCxn id="36" idx="0"/>
          </p:cNvCxnSpPr>
          <p:nvPr/>
        </p:nvCxnSpPr>
        <p:spPr>
          <a:xfrm flipH="1" flipV="1">
            <a:off x="4853358" y="3024557"/>
            <a:ext cx="825758" cy="882698"/>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16BEE30E-9BE0-484D-937D-3F0B789D1581}"/>
              </a:ext>
            </a:extLst>
          </p:cNvPr>
          <p:cNvSpPr txBox="1"/>
          <p:nvPr/>
        </p:nvSpPr>
        <p:spPr>
          <a:xfrm>
            <a:off x="4572001" y="3907255"/>
            <a:ext cx="2214230" cy="738664"/>
          </a:xfrm>
          <a:prstGeom prst="rect">
            <a:avLst/>
          </a:prstGeom>
          <a:noFill/>
        </p:spPr>
        <p:txBody>
          <a:bodyPr wrap="square" rtlCol="0">
            <a:spAutoFit/>
          </a:bodyPr>
          <a:lstStyle/>
          <a:p>
            <a:r>
              <a:rPr lang="es-ES_tradnl" sz="2100" dirty="0">
                <a:solidFill>
                  <a:srgbClr val="595959"/>
                </a:solidFill>
                <a:latin typeface="Myriad Pro" panose="020B0503030403020204" pitchFamily="34" charset="0"/>
              </a:rPr>
              <a:t>Aquí se toman las decisiones</a:t>
            </a:r>
            <a:endParaRPr lang="es-ES_tradnl" sz="2100" i="1" dirty="0">
              <a:solidFill>
                <a:srgbClr val="595959"/>
              </a:solidFill>
              <a:latin typeface="Myriad Pro" panose="020B0503030403020204" pitchFamily="34" charset="0"/>
            </a:endParaRPr>
          </a:p>
        </p:txBody>
      </p:sp>
      <p:sp>
        <p:nvSpPr>
          <p:cNvPr id="2" name="Slide Number Placeholder 1">
            <a:extLst>
              <a:ext uri="{FF2B5EF4-FFF2-40B4-BE49-F238E27FC236}">
                <a16:creationId xmlns:a16="http://schemas.microsoft.com/office/drawing/2014/main" id="{0E5F4D3C-F163-1647-897A-37D912C0370B}"/>
              </a:ext>
            </a:extLst>
          </p:cNvPr>
          <p:cNvSpPr>
            <a:spLocks noGrp="1"/>
          </p:cNvSpPr>
          <p:nvPr>
            <p:ph type="sldNum" sz="quarter" idx="12"/>
          </p:nvPr>
        </p:nvSpPr>
        <p:spPr/>
        <p:txBody>
          <a:bodyPr/>
          <a:lstStyle/>
          <a:p>
            <a:fld id="{4624E98C-54E1-8F4C-9379-6BF7059E518B}" type="slidenum">
              <a:rPr lang="en-US" altLang="es-CR" smtClean="0"/>
              <a:pPr/>
              <a:t>23</a:t>
            </a:fld>
            <a:endParaRPr lang="en-US" altLang="es-CR"/>
          </a:p>
        </p:txBody>
      </p:sp>
    </p:spTree>
    <p:extLst>
      <p:ext uri="{BB962C8B-B14F-4D97-AF65-F5344CB8AC3E}">
        <p14:creationId xmlns:p14="http://schemas.microsoft.com/office/powerpoint/2010/main" val="4184934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4A147D-0FF0-E242-8D27-083B63449E2D}"/>
              </a:ext>
            </a:extLst>
          </p:cNvPr>
          <p:cNvSpPr>
            <a:spLocks noGrp="1"/>
          </p:cNvSpPr>
          <p:nvPr>
            <p:ph type="title"/>
          </p:nvPr>
        </p:nvSpPr>
        <p:spPr>
          <a:xfrm>
            <a:off x="395603" y="0"/>
            <a:ext cx="8229600" cy="857250"/>
          </a:xfrm>
        </p:spPr>
        <p:txBody>
          <a:bodyPr>
            <a:normAutofit fontScale="90000"/>
          </a:bodyPr>
          <a:lstStyle/>
          <a:p>
            <a:pPr algn="ctr" eaLnBrk="1" hangingPunct="1"/>
            <a:r>
              <a:rPr lang="es-ES" altLang="es-CR" sz="4000" b="1" dirty="0">
                <a:solidFill>
                  <a:srgbClr val="7F7F7F"/>
                </a:solidFill>
                <a:latin typeface="Century Gothic" panose="020B0502020202020204" pitchFamily="34" charset="0"/>
                <a:ea typeface="ＭＳ Ｐゴシック" panose="020B0600070205080204" pitchFamily="34" charset="-128"/>
              </a:rPr>
              <a:t>Definiendo el output – </a:t>
            </a:r>
            <a:r>
              <a:rPr lang="es-ES" altLang="es-CR" sz="4000" b="1" dirty="0" err="1">
                <a:solidFill>
                  <a:srgbClr val="7F7F7F"/>
                </a:solidFill>
                <a:latin typeface="Century Gothic" panose="020B0502020202020204" pitchFamily="34" charset="0"/>
                <a:ea typeface="ＭＳ Ｐゴシック" panose="020B0600070205080204" pitchFamily="34" charset="-128"/>
              </a:rPr>
              <a:t>Perceptrón</a:t>
            </a:r>
            <a:r>
              <a:rPr lang="es-ES" altLang="es-CR" sz="4000" b="1" dirty="0">
                <a:solidFill>
                  <a:srgbClr val="7F7F7F"/>
                </a:solidFill>
                <a:latin typeface="Century Gothic" panose="020B0502020202020204" pitchFamily="34" charset="0"/>
                <a:ea typeface="ＭＳ Ｐゴシック" panose="020B0600070205080204" pitchFamily="34" charset="-128"/>
              </a:rPr>
              <a:t> </a:t>
            </a:r>
            <a:endParaRPr lang="es-ES_tradnl" altLang="es-CR" sz="4000" b="1" dirty="0">
              <a:solidFill>
                <a:srgbClr val="7F7F7F"/>
              </a:solidFill>
              <a:latin typeface="Century Gothic" panose="020B0502020202020204" pitchFamily="34" charset="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2AECDCB-9CC5-7748-83FF-53713DD81EC7}"/>
                  </a:ext>
                </a:extLst>
              </p:cNvPr>
              <p:cNvSpPr>
                <a:spLocks noGrp="1"/>
              </p:cNvSpPr>
              <p:nvPr>
                <p:ph idx="1"/>
              </p:nvPr>
            </p:nvSpPr>
            <p:spPr>
              <a:xfrm>
                <a:off x="221551" y="748929"/>
                <a:ext cx="8922449" cy="4018334"/>
              </a:xfrm>
            </p:spPr>
            <p:txBody>
              <a:bodyPr>
                <a:normAutofit fontScale="92500"/>
              </a:bodyPr>
              <a:lstStyle/>
              <a:p>
                <a:pPr marL="0" indent="0">
                  <a:buNone/>
                </a:pPr>
                <a:r>
                  <a:rPr lang="es-ES" altLang="es-CR" sz="2400" dirty="0">
                    <a:solidFill>
                      <a:srgbClr val="595959"/>
                    </a:solidFill>
                    <a:latin typeface="Myriad Pro" panose="020B0503030403020204" pitchFamily="34" charset="0"/>
                    <a:ea typeface="ＭＳ Ｐゴシック" panose="020B0600070205080204" pitchFamily="34" charset="-128"/>
                  </a:rPr>
                  <a:t>El output binario </a:t>
                </a:r>
                <a14:m>
                  <m:oMath xmlns:m="http://schemas.openxmlformats.org/officeDocument/2006/math">
                    <m:r>
                      <a:rPr lang="es-ES" altLang="es-CR" sz="2400" i="1" dirty="0">
                        <a:solidFill>
                          <a:srgbClr val="595959"/>
                        </a:solidFill>
                        <a:latin typeface="Cambria Math" panose="02040503050406030204" pitchFamily="18" charset="0"/>
                        <a:ea typeface="ＭＳ Ｐゴシック" panose="020B0600070205080204" pitchFamily="34" charset="-128"/>
                      </a:rPr>
                      <m:t>𝑦</m:t>
                    </m:r>
                  </m:oMath>
                </a14:m>
                <a:r>
                  <a:rPr lang="es-ES" altLang="es-CR" sz="2400" dirty="0">
                    <a:solidFill>
                      <a:srgbClr val="595959"/>
                    </a:solidFill>
                    <a:latin typeface="Myriad Pro" panose="020B0503030403020204" pitchFamily="34" charset="0"/>
                    <a:ea typeface="ＭＳ Ｐゴシック" panose="020B0600070205080204" pitchFamily="34" charset="-128"/>
                  </a:rPr>
                  <a:t> se define de la siguiente forma:</a:t>
                </a:r>
              </a:p>
              <a:p>
                <a:pPr marL="0" indent="0">
                  <a:buNone/>
                </a:pPr>
                <a:endParaRPr lang="es-ES" altLang="es-CR" sz="2400" dirty="0">
                  <a:solidFill>
                    <a:srgbClr val="595959"/>
                  </a:solidFill>
                  <a:latin typeface="Myriad Pro" panose="020B0503030403020204" pitchFamily="34" charset="0"/>
                  <a:ea typeface="ＭＳ Ｐゴシック" panose="020B0600070205080204" pitchFamily="34" charset="-128"/>
                </a:endParaRPr>
              </a:p>
              <a:p>
                <a:pPr marL="0" indent="0">
                  <a:buNone/>
                </a:pPr>
                <a14:m>
                  <m:oMathPara xmlns:m="http://schemas.openxmlformats.org/officeDocument/2006/math">
                    <m:oMathParaPr>
                      <m:jc m:val="centerGroup"/>
                    </m:oMathParaPr>
                    <m:oMath xmlns:m="http://schemas.openxmlformats.org/officeDocument/2006/math">
                      <m:r>
                        <a:rPr lang="es-ES" altLang="es-CR" sz="2400" i="1">
                          <a:solidFill>
                            <a:srgbClr val="595959"/>
                          </a:solidFill>
                          <a:latin typeface="Cambria Math" panose="02040503050406030204" pitchFamily="18" charset="0"/>
                          <a:ea typeface="ＭＳ Ｐゴシック" panose="020B0600070205080204" pitchFamily="34" charset="-128"/>
                        </a:rPr>
                        <m:t>𝑦</m:t>
                      </m:r>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𝑂𝑢𝑡𝑝𝑢𝑡</m:t>
                      </m:r>
                      <m:r>
                        <a:rPr lang="es-ES" altLang="es-CR" sz="2400" i="1">
                          <a:solidFill>
                            <a:srgbClr val="595959"/>
                          </a:solidFill>
                          <a:latin typeface="Cambria Math" panose="02040503050406030204" pitchFamily="18" charset="0"/>
                          <a:ea typeface="ＭＳ Ｐゴシック" panose="020B0600070205080204" pitchFamily="34" charset="-128"/>
                        </a:rPr>
                        <m:t>= </m:t>
                      </m:r>
                      <m:d>
                        <m:dPr>
                          <m:begChr m:val="{"/>
                          <m:endChr m:val=""/>
                          <m:ctrlPr>
                            <a:rPr lang="es-ES" altLang="es-CR" sz="2400" i="1">
                              <a:solidFill>
                                <a:srgbClr val="595959"/>
                              </a:solidFill>
                              <a:latin typeface="Cambria Math" panose="02040503050406030204" pitchFamily="18" charset="0"/>
                              <a:ea typeface="ＭＳ Ｐゴシック" panose="020B0600070205080204" pitchFamily="34" charset="-128"/>
                            </a:rPr>
                          </m:ctrlPr>
                        </m:dPr>
                        <m:e>
                          <m:eqArr>
                            <m:eqArrPr>
                              <m:ctrlPr>
                                <a:rPr lang="es-ES" altLang="es-CR" sz="2400" i="1">
                                  <a:solidFill>
                                    <a:srgbClr val="595959"/>
                                  </a:solidFill>
                                  <a:latin typeface="Cambria Math" panose="02040503050406030204" pitchFamily="18" charset="0"/>
                                  <a:ea typeface="ＭＳ Ｐゴシック" panose="020B0600070205080204" pitchFamily="34" charset="-128"/>
                                </a:rPr>
                              </m:ctrlPr>
                            </m:eqArrPr>
                            <m:e>
                              <m:r>
                                <a:rPr lang="es-ES" altLang="es-CR" sz="2400" i="1">
                                  <a:solidFill>
                                    <a:srgbClr val="595959"/>
                                  </a:solidFill>
                                  <a:latin typeface="Cambria Math" panose="02040503050406030204" pitchFamily="18" charset="0"/>
                                  <a:ea typeface="ＭＳ Ｐゴシック" panose="020B0600070205080204" pitchFamily="34" charset="-128"/>
                                </a:rPr>
                                <m:t>0,  </m:t>
                              </m:r>
                              <m:r>
                                <a:rPr lang="es-ES" altLang="es-CR" sz="2400" i="1">
                                  <a:solidFill>
                                    <a:srgbClr val="595959"/>
                                  </a:solidFill>
                                  <a:latin typeface="Cambria Math" panose="02040503050406030204" pitchFamily="18" charset="0"/>
                                  <a:ea typeface="ＭＳ Ｐゴシック" panose="020B0600070205080204" pitchFamily="34" charset="-128"/>
                                </a:rPr>
                                <m:t>𝑠𝑖</m:t>
                              </m:r>
                              <m:r>
                                <a:rPr lang="es-ES" altLang="es-CR" sz="2400" i="1">
                                  <a:solidFill>
                                    <a:srgbClr val="595959"/>
                                  </a:solidFill>
                                  <a:latin typeface="Cambria Math" panose="02040503050406030204" pitchFamily="18" charset="0"/>
                                  <a:ea typeface="ＭＳ Ｐゴシック" panose="020B0600070205080204" pitchFamily="34" charset="-128"/>
                                </a:rPr>
                                <m:t> </m:t>
                              </m:r>
                              <m:nary>
                                <m:naryPr>
                                  <m:chr m:val="∑"/>
                                  <m:supHide m:val="on"/>
                                  <m:ctrlPr>
                                    <a:rPr lang="es-ES" altLang="es-CR" sz="2400" i="1">
                                      <a:solidFill>
                                        <a:srgbClr val="595959"/>
                                      </a:solidFill>
                                      <a:latin typeface="Cambria Math" panose="02040503050406030204" pitchFamily="18" charset="0"/>
                                      <a:ea typeface="ＭＳ Ｐゴシック" panose="020B0600070205080204" pitchFamily="34" charset="-128"/>
                                    </a:rPr>
                                  </m:ctrlPr>
                                </m:naryPr>
                                <m:sub>
                                  <m:r>
                                    <m:rPr>
                                      <m:brk m:alnAt="7"/>
                                    </m:rPr>
                                    <a:rPr lang="es-ES" altLang="es-CR" sz="2400" i="1">
                                      <a:solidFill>
                                        <a:srgbClr val="595959"/>
                                      </a:solidFill>
                                      <a:latin typeface="Cambria Math" panose="02040503050406030204" pitchFamily="18" charset="0"/>
                                      <a:ea typeface="ＭＳ Ｐゴシック" panose="020B0600070205080204" pitchFamily="34" charset="-128"/>
                                    </a:rPr>
                                    <m:t>𝑗</m:t>
                                  </m:r>
                                </m:sub>
                                <m:sup/>
                                <m:e>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𝑤</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 </m:t>
                                      </m:r>
                                      <m:r>
                                        <a:rPr lang="es-ES" altLang="es-CR" sz="2400" i="1">
                                          <a:solidFill>
                                            <a:srgbClr val="595959"/>
                                          </a:solidFill>
                                          <a:latin typeface="Cambria Math" panose="02040503050406030204" pitchFamily="18" charset="0"/>
                                          <a:ea typeface="ＭＳ Ｐゴシック" panose="020B0600070205080204" pitchFamily="34" charset="-128"/>
                                        </a:rPr>
                                        <m:t>𝑥</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e>
                              </m:nary>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𝑢</m:t>
                              </m:r>
                            </m:e>
                            <m:e>
                              <m:r>
                                <a:rPr lang="es-ES" altLang="es-CR" sz="2400" i="1">
                                  <a:solidFill>
                                    <a:srgbClr val="595959"/>
                                  </a:solidFill>
                                  <a:latin typeface="Cambria Math" panose="02040503050406030204" pitchFamily="18" charset="0"/>
                                  <a:ea typeface="ＭＳ Ｐゴシック" panose="020B0600070205080204" pitchFamily="34" charset="-128"/>
                                </a:rPr>
                                <m:t>1,  </m:t>
                              </m:r>
                              <m:r>
                                <a:rPr lang="es-ES" altLang="es-CR" sz="2400" i="1">
                                  <a:solidFill>
                                    <a:srgbClr val="595959"/>
                                  </a:solidFill>
                                  <a:latin typeface="Cambria Math" panose="02040503050406030204" pitchFamily="18" charset="0"/>
                                  <a:ea typeface="ＭＳ Ｐゴシック" panose="020B0600070205080204" pitchFamily="34" charset="-128"/>
                                </a:rPr>
                                <m:t>𝑠𝑖</m:t>
                              </m:r>
                              <m:r>
                                <a:rPr lang="es-ES" altLang="es-CR" sz="2400" i="1">
                                  <a:solidFill>
                                    <a:srgbClr val="595959"/>
                                  </a:solidFill>
                                  <a:latin typeface="Cambria Math" panose="02040503050406030204" pitchFamily="18" charset="0"/>
                                  <a:ea typeface="ＭＳ Ｐゴシック" panose="020B0600070205080204" pitchFamily="34" charset="-128"/>
                                </a:rPr>
                                <m:t> </m:t>
                              </m:r>
                              <m:nary>
                                <m:naryPr>
                                  <m:chr m:val="∑"/>
                                  <m:supHide m:val="on"/>
                                  <m:ctrlPr>
                                    <a:rPr lang="es-ES" altLang="es-CR" sz="2400" i="1">
                                      <a:solidFill>
                                        <a:srgbClr val="595959"/>
                                      </a:solidFill>
                                      <a:latin typeface="Cambria Math" panose="02040503050406030204" pitchFamily="18" charset="0"/>
                                      <a:ea typeface="ＭＳ Ｐゴシック" panose="020B0600070205080204" pitchFamily="34" charset="-128"/>
                                    </a:rPr>
                                  </m:ctrlPr>
                                </m:naryPr>
                                <m:sub>
                                  <m:r>
                                    <m:rPr>
                                      <m:brk m:alnAt="7"/>
                                    </m:rPr>
                                    <a:rPr lang="es-ES" altLang="es-CR" sz="2400" i="1">
                                      <a:solidFill>
                                        <a:srgbClr val="595959"/>
                                      </a:solidFill>
                                      <a:latin typeface="Cambria Math" panose="02040503050406030204" pitchFamily="18" charset="0"/>
                                      <a:ea typeface="ＭＳ Ｐゴシック" panose="020B0600070205080204" pitchFamily="34" charset="-128"/>
                                    </a:rPr>
                                    <m:t>𝑗</m:t>
                                  </m:r>
                                </m:sub>
                                <m:sup/>
                                <m:e>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𝑤</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 </m:t>
                                      </m:r>
                                      <m:r>
                                        <a:rPr lang="es-ES" altLang="es-CR" sz="2400" i="1">
                                          <a:solidFill>
                                            <a:srgbClr val="595959"/>
                                          </a:solidFill>
                                          <a:latin typeface="Cambria Math" panose="02040503050406030204" pitchFamily="18" charset="0"/>
                                          <a:ea typeface="ＭＳ Ｐゴシック" panose="020B0600070205080204" pitchFamily="34" charset="-128"/>
                                        </a:rPr>
                                        <m:t>𝑥</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e>
                              </m:nary>
                              <m:r>
                                <a:rPr lang="es-ES" altLang="es-CR" sz="2400" i="1">
                                  <a:solidFill>
                                    <a:srgbClr val="595959"/>
                                  </a:solidFill>
                                  <a:latin typeface="Cambria Math" panose="02040503050406030204" pitchFamily="18" charset="0"/>
                                  <a:ea typeface="ＭＳ Ｐゴシック" panose="020B0600070205080204" pitchFamily="34" charset="-128"/>
                                </a:rPr>
                                <m:t>&gt;</m:t>
                              </m:r>
                              <m:r>
                                <a:rPr lang="es-ES" altLang="es-CR" sz="2400" i="1">
                                  <a:solidFill>
                                    <a:srgbClr val="595959"/>
                                  </a:solidFill>
                                  <a:latin typeface="Cambria Math" panose="02040503050406030204" pitchFamily="18" charset="0"/>
                                  <a:ea typeface="ＭＳ Ｐゴシック" panose="020B0600070205080204" pitchFamily="34" charset="-128"/>
                                </a:rPr>
                                <m:t>𝑢</m:t>
                              </m:r>
                            </m:e>
                          </m:eqArr>
                        </m:e>
                      </m:d>
                      <m:r>
                        <a:rPr lang="es-ES" altLang="es-CR" sz="2400" i="1">
                          <a:solidFill>
                            <a:srgbClr val="595959"/>
                          </a:solidFill>
                          <a:latin typeface="Cambria Math" panose="02040503050406030204" pitchFamily="18" charset="0"/>
                          <a:ea typeface="ＭＳ Ｐゴシック" panose="020B0600070205080204" pitchFamily="34" charset="-128"/>
                        </a:rPr>
                        <m:t>,</m:t>
                      </m:r>
                    </m:oMath>
                  </m:oMathPara>
                </a14:m>
                <a:endParaRPr lang="es-ES" altLang="es-CR" sz="2400" dirty="0">
                  <a:solidFill>
                    <a:srgbClr val="595959"/>
                  </a:solidFill>
                  <a:latin typeface="Myriad Pro" panose="020B0503030403020204" pitchFamily="34" charset="0"/>
                  <a:ea typeface="ＭＳ Ｐゴシック" panose="020B0600070205080204" pitchFamily="34" charset="-128"/>
                </a:endParaRPr>
              </a:p>
              <a:p>
                <a:pPr marL="0" indent="0">
                  <a:spcAft>
                    <a:spcPts val="1800"/>
                  </a:spcAft>
                  <a:buNone/>
                </a:pPr>
                <a:r>
                  <a:rPr lang="es-ES_tradnl" altLang="es-CR" sz="2400" dirty="0">
                    <a:solidFill>
                      <a:srgbClr val="595959"/>
                    </a:solidFill>
                    <a:latin typeface="Myriad Pro" panose="020B0503030403020204" pitchFamily="34" charset="0"/>
                    <a:ea typeface="ＭＳ Ｐゴシック" panose="020B0600070205080204" pitchFamily="34" charset="-128"/>
                  </a:rPr>
                  <a:t>donde </a:t>
                </a:r>
                <a14:m>
                  <m:oMath xmlns:m="http://schemas.openxmlformats.org/officeDocument/2006/math">
                    <m:r>
                      <a:rPr lang="es-ES" altLang="es-CR" sz="2400" i="1">
                        <a:solidFill>
                          <a:srgbClr val="595959"/>
                        </a:solidFill>
                        <a:latin typeface="Cambria Math" panose="02040503050406030204" pitchFamily="18" charset="0"/>
                        <a:ea typeface="ＭＳ Ｐゴシック" panose="020B0600070205080204" pitchFamily="34" charset="-128"/>
                      </a:rPr>
                      <m:t>𝑢</m:t>
                    </m:r>
                  </m:oMath>
                </a14:m>
                <a:r>
                  <a:rPr lang="es-ES_tradnl" altLang="es-CR" sz="2400" dirty="0">
                    <a:solidFill>
                      <a:srgbClr val="595959"/>
                    </a:solidFill>
                    <a:latin typeface="Myriad Pro" panose="020B0503030403020204" pitchFamily="34" charset="0"/>
                    <a:ea typeface="ＭＳ Ｐゴシック" panose="020B0600070205080204" pitchFamily="34" charset="-128"/>
                  </a:rPr>
                  <a:t> es un umbral de decisión establecido. </a:t>
                </a:r>
              </a:p>
              <a:p>
                <a:pPr marL="0" indent="0">
                  <a:spcAft>
                    <a:spcPts val="1800"/>
                  </a:spcAft>
                  <a:buNone/>
                </a:pPr>
                <a:r>
                  <a:rPr lang="es-ES_tradnl" altLang="es-CR" sz="2400" dirty="0">
                    <a:solidFill>
                      <a:srgbClr val="595959"/>
                    </a:solidFill>
                    <a:latin typeface="Myriad Pro" panose="020B0503030403020204" pitchFamily="34" charset="0"/>
                    <a:ea typeface="ＭＳ Ｐゴシック" panose="020B0600070205080204" pitchFamily="34" charset="-128"/>
                  </a:rPr>
                  <a:t>Los números reales </a:t>
                </a:r>
                <a14:m>
                  <m:oMath xmlns:m="http://schemas.openxmlformats.org/officeDocument/2006/math">
                    <m:sSub>
                      <m:sSubPr>
                        <m:ctrlPr>
                          <a:rPr lang="es-ES_tradnl"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𝑤</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oMath>
                </a14:m>
                <a:r>
                  <a:rPr lang="es-ES_tradnl" altLang="es-CR" sz="2400" dirty="0">
                    <a:solidFill>
                      <a:srgbClr val="595959"/>
                    </a:solidFill>
                    <a:latin typeface="Myriad Pro" panose="020B0503030403020204" pitchFamily="34" charset="0"/>
                    <a:ea typeface="ＭＳ Ｐゴシック" panose="020B0600070205080204" pitchFamily="34" charset="-128"/>
                  </a:rPr>
                  <a:t> y </a:t>
                </a:r>
                <a14:m>
                  <m:oMath xmlns:m="http://schemas.openxmlformats.org/officeDocument/2006/math">
                    <m:r>
                      <a:rPr lang="es-ES" altLang="es-CR" sz="2400" i="1">
                        <a:solidFill>
                          <a:srgbClr val="595959"/>
                        </a:solidFill>
                        <a:latin typeface="Cambria Math" panose="02040503050406030204" pitchFamily="18" charset="0"/>
                        <a:ea typeface="ＭＳ Ｐゴシック" panose="020B0600070205080204" pitchFamily="34" charset="-128"/>
                      </a:rPr>
                      <m:t>𝑢</m:t>
                    </m:r>
                  </m:oMath>
                </a14:m>
                <a:r>
                  <a:rPr lang="es-ES_tradnl" altLang="es-CR" sz="2400" dirty="0">
                    <a:solidFill>
                      <a:srgbClr val="595959"/>
                    </a:solidFill>
                    <a:latin typeface="Myriad Pro" panose="020B0503030403020204" pitchFamily="34" charset="0"/>
                    <a:ea typeface="ＭＳ Ｐゴシック" panose="020B0600070205080204" pitchFamily="34" charset="-128"/>
                  </a:rPr>
                  <a:t> son parámetros del </a:t>
                </a:r>
                <a:r>
                  <a:rPr lang="es-ES_tradnl" altLang="es-CR" sz="2400" dirty="0" err="1">
                    <a:solidFill>
                      <a:srgbClr val="595959"/>
                    </a:solidFill>
                    <a:latin typeface="Myriad Pro" panose="020B0503030403020204" pitchFamily="34" charset="0"/>
                    <a:ea typeface="ＭＳ Ｐゴシック" panose="020B0600070205080204" pitchFamily="34" charset="-128"/>
                  </a:rPr>
                  <a:t>perceptrón</a:t>
                </a:r>
                <a:r>
                  <a:rPr lang="es-ES_tradnl" altLang="es-CR" sz="2400" dirty="0">
                    <a:solidFill>
                      <a:srgbClr val="595959"/>
                    </a:solidFill>
                    <a:latin typeface="Myriad Pro" panose="020B0503030403020204" pitchFamily="34" charset="0"/>
                    <a:ea typeface="ＭＳ Ｐゴシック" panose="020B0600070205080204" pitchFamily="34" charset="-128"/>
                  </a:rPr>
                  <a:t>.</a:t>
                </a:r>
              </a:p>
              <a:p>
                <a:pPr eaLnBrk="1" hangingPunct="1"/>
                <a:endParaRPr lang="es-ES_tradnl" altLang="es-CR" sz="2700" dirty="0">
                  <a:solidFill>
                    <a:srgbClr val="595959"/>
                  </a:solidFill>
                  <a:latin typeface="Myriad Pro" panose="020B0503030403020204" pitchFamily="34" charset="0"/>
                  <a:ea typeface="ＭＳ Ｐゴシック" panose="020B0600070205080204" pitchFamily="34" charset="-128"/>
                </a:endParaRPr>
              </a:p>
            </p:txBody>
          </p:sp>
        </mc:Choice>
        <mc:Fallback xmlns="">
          <p:sp>
            <p:nvSpPr>
              <p:cNvPr id="6" name="Content Placeholder 2">
                <a:extLst>
                  <a:ext uri="{FF2B5EF4-FFF2-40B4-BE49-F238E27FC236}">
                    <a16:creationId xmlns:a16="http://schemas.microsoft.com/office/drawing/2014/main" id="{F2AECDCB-9CC5-7748-83FF-53713DD81EC7}"/>
                  </a:ext>
                </a:extLst>
              </p:cNvPr>
              <p:cNvSpPr>
                <a:spLocks noGrp="1" noRot="1" noChangeAspect="1" noMove="1" noResize="1" noEditPoints="1" noAdjustHandles="1" noChangeArrowheads="1" noChangeShapeType="1" noTextEdit="1"/>
              </p:cNvSpPr>
              <p:nvPr>
                <p:ph idx="1"/>
              </p:nvPr>
            </p:nvSpPr>
            <p:spPr>
              <a:xfrm>
                <a:off x="221551" y="748929"/>
                <a:ext cx="8922449" cy="4018334"/>
              </a:xfrm>
              <a:blipFill>
                <a:blip r:embed="rId3"/>
                <a:stretch>
                  <a:fillRect l="-853" t="-9779" b="-5678"/>
                </a:stretch>
              </a:blipFill>
            </p:spPr>
            <p:txBody>
              <a:bodyPr/>
              <a:lstStyle/>
              <a:p>
                <a:r>
                  <a:rPr lang="es-CR">
                    <a:noFill/>
                  </a:rPr>
                  <a:t> </a:t>
                </a:r>
              </a:p>
            </p:txBody>
          </p:sp>
        </mc:Fallback>
      </mc:AlternateContent>
      <p:sp>
        <p:nvSpPr>
          <p:cNvPr id="2" name="Slide Number Placeholder 1">
            <a:extLst>
              <a:ext uri="{FF2B5EF4-FFF2-40B4-BE49-F238E27FC236}">
                <a16:creationId xmlns:a16="http://schemas.microsoft.com/office/drawing/2014/main" id="{7CDD01E0-75AA-D84D-B88C-E218F2111071}"/>
              </a:ext>
            </a:extLst>
          </p:cNvPr>
          <p:cNvSpPr>
            <a:spLocks noGrp="1"/>
          </p:cNvSpPr>
          <p:nvPr>
            <p:ph type="sldNum" sz="quarter" idx="12"/>
          </p:nvPr>
        </p:nvSpPr>
        <p:spPr/>
        <p:txBody>
          <a:bodyPr/>
          <a:lstStyle/>
          <a:p>
            <a:fld id="{4624E98C-54E1-8F4C-9379-6BF7059E518B}" type="slidenum">
              <a:rPr lang="en-US" altLang="es-CR" smtClean="0"/>
              <a:pPr/>
              <a:t>24</a:t>
            </a:fld>
            <a:endParaRPr lang="en-US" altLang="es-CR"/>
          </a:p>
        </p:txBody>
      </p:sp>
    </p:spTree>
    <p:extLst>
      <p:ext uri="{BB962C8B-B14F-4D97-AF65-F5344CB8AC3E}">
        <p14:creationId xmlns:p14="http://schemas.microsoft.com/office/powerpoint/2010/main" val="216124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4A147D-0FF0-E242-8D27-083B63449E2D}"/>
              </a:ext>
            </a:extLst>
          </p:cNvPr>
          <p:cNvSpPr>
            <a:spLocks noGrp="1"/>
          </p:cNvSpPr>
          <p:nvPr>
            <p:ph type="title"/>
          </p:nvPr>
        </p:nvSpPr>
        <p:spPr>
          <a:xfrm>
            <a:off x="395603" y="0"/>
            <a:ext cx="8748397" cy="857250"/>
          </a:xfrm>
        </p:spPr>
        <p:txBody>
          <a:bodyPr>
            <a:normAutofit/>
          </a:bodyPr>
          <a:lstStyle/>
          <a:p>
            <a:pPr algn="ctr" eaLnBrk="1" hangingPunct="1"/>
            <a:r>
              <a:rPr lang="es-ES" altLang="es-CR" sz="3000" b="1" dirty="0">
                <a:solidFill>
                  <a:srgbClr val="7F7F7F"/>
                </a:solidFill>
                <a:latin typeface="Century Gothic" panose="020B0502020202020204" pitchFamily="34" charset="0"/>
                <a:ea typeface="ＭＳ Ｐゴシック" panose="020B0600070205080204" pitchFamily="34" charset="-128"/>
              </a:rPr>
              <a:t>Definiendo el output </a:t>
            </a:r>
            <a:r>
              <a:rPr lang="es-ES" altLang="es-CR" sz="3000" b="1" i="1" dirty="0">
                <a:solidFill>
                  <a:srgbClr val="7F7F7F"/>
                </a:solidFill>
                <a:latin typeface="Century Gothic" panose="020B0502020202020204" pitchFamily="34" charset="0"/>
                <a:ea typeface="ＭＳ Ｐゴシック" panose="020B0600070205080204" pitchFamily="34" charset="-128"/>
              </a:rPr>
              <a:t>modificado</a:t>
            </a:r>
            <a:endParaRPr lang="es-ES_tradnl" altLang="es-CR" sz="3000" b="1" i="1" dirty="0">
              <a:solidFill>
                <a:srgbClr val="7F7F7F"/>
              </a:solidFill>
              <a:latin typeface="Century Gothic" panose="020B0502020202020204" pitchFamily="34" charset="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2AECDCB-9CC5-7748-83FF-53713DD81EC7}"/>
                  </a:ext>
                </a:extLst>
              </p:cNvPr>
              <p:cNvSpPr>
                <a:spLocks noGrp="1"/>
              </p:cNvSpPr>
              <p:nvPr>
                <p:ph idx="1"/>
              </p:nvPr>
            </p:nvSpPr>
            <p:spPr>
              <a:xfrm>
                <a:off x="221551" y="750773"/>
                <a:ext cx="8922449" cy="4018334"/>
              </a:xfrm>
            </p:spPr>
            <p:txBody>
              <a:bodyPr>
                <a:normAutofit fontScale="92500"/>
              </a:bodyPr>
              <a:lstStyle/>
              <a:p>
                <a:pPr marL="0" indent="0">
                  <a:buNone/>
                </a:pPr>
                <a:r>
                  <a:rPr lang="es-ES" altLang="es-CR" sz="2400" dirty="0">
                    <a:solidFill>
                      <a:srgbClr val="595959"/>
                    </a:solidFill>
                    <a:latin typeface="Myriad Pro" panose="020B0503030403020204" pitchFamily="34" charset="0"/>
                    <a:ea typeface="ＭＳ Ｐゴシック" panose="020B0600070205080204" pitchFamily="34" charset="-128"/>
                  </a:rPr>
                  <a:t>El output binario </a:t>
                </a:r>
                <a14:m>
                  <m:oMath xmlns:m="http://schemas.openxmlformats.org/officeDocument/2006/math">
                    <m:r>
                      <a:rPr lang="es-ES" altLang="es-CR" sz="2400" i="1" dirty="0">
                        <a:solidFill>
                          <a:srgbClr val="595959"/>
                        </a:solidFill>
                        <a:latin typeface="Cambria Math" panose="02040503050406030204" pitchFamily="18" charset="0"/>
                        <a:ea typeface="ＭＳ Ｐゴシック" panose="020B0600070205080204" pitchFamily="34" charset="-128"/>
                      </a:rPr>
                      <m:t>𝑦</m:t>
                    </m:r>
                  </m:oMath>
                </a14:m>
                <a:r>
                  <a:rPr lang="es-ES" altLang="es-CR" sz="2400" dirty="0">
                    <a:solidFill>
                      <a:srgbClr val="595959"/>
                    </a:solidFill>
                    <a:latin typeface="Myriad Pro" panose="020B0503030403020204" pitchFamily="34" charset="0"/>
                    <a:ea typeface="ＭＳ Ｐゴシック" panose="020B0600070205080204" pitchFamily="34" charset="-128"/>
                  </a:rPr>
                  <a:t> se define de la siguiente forma:</a:t>
                </a:r>
              </a:p>
              <a:p>
                <a:pPr marL="0" indent="0">
                  <a:buNone/>
                </a:pPr>
                <a:endParaRPr lang="es-ES" altLang="es-CR" sz="2400" dirty="0">
                  <a:solidFill>
                    <a:srgbClr val="595959"/>
                  </a:solidFill>
                  <a:latin typeface="Myriad Pro" panose="020B0503030403020204" pitchFamily="34" charset="0"/>
                  <a:ea typeface="ＭＳ Ｐゴシック" panose="020B0600070205080204" pitchFamily="34" charset="-128"/>
                </a:endParaRPr>
              </a:p>
              <a:p>
                <a:pPr marL="0" indent="0">
                  <a:buNone/>
                </a:pPr>
                <a14:m>
                  <m:oMathPara xmlns:m="http://schemas.openxmlformats.org/officeDocument/2006/math">
                    <m:oMathParaPr>
                      <m:jc m:val="centerGroup"/>
                    </m:oMathParaPr>
                    <m:oMath xmlns:m="http://schemas.openxmlformats.org/officeDocument/2006/math">
                      <m:r>
                        <a:rPr lang="es-ES" altLang="es-CR" sz="2400" i="1">
                          <a:solidFill>
                            <a:srgbClr val="595959"/>
                          </a:solidFill>
                          <a:latin typeface="Cambria Math" panose="02040503050406030204" pitchFamily="18" charset="0"/>
                          <a:ea typeface="ＭＳ Ｐゴシック" panose="020B0600070205080204" pitchFamily="34" charset="-128"/>
                        </a:rPr>
                        <m:t>𝑦</m:t>
                      </m:r>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𝑂𝑢𝑡𝑝𝑢𝑡</m:t>
                      </m:r>
                      <m:r>
                        <a:rPr lang="es-ES" altLang="es-CR" sz="2400" i="1">
                          <a:solidFill>
                            <a:srgbClr val="595959"/>
                          </a:solidFill>
                          <a:latin typeface="Cambria Math" panose="02040503050406030204" pitchFamily="18" charset="0"/>
                          <a:ea typeface="ＭＳ Ｐゴシック" panose="020B0600070205080204" pitchFamily="34" charset="-128"/>
                        </a:rPr>
                        <m:t>= </m:t>
                      </m:r>
                      <m:d>
                        <m:dPr>
                          <m:begChr m:val="{"/>
                          <m:endChr m:val=""/>
                          <m:ctrlPr>
                            <a:rPr lang="es-ES" altLang="es-CR" sz="2400" i="1">
                              <a:solidFill>
                                <a:srgbClr val="595959"/>
                              </a:solidFill>
                              <a:latin typeface="Cambria Math" panose="02040503050406030204" pitchFamily="18" charset="0"/>
                              <a:ea typeface="ＭＳ Ｐゴシック" panose="020B0600070205080204" pitchFamily="34" charset="-128"/>
                            </a:rPr>
                          </m:ctrlPr>
                        </m:dPr>
                        <m:e>
                          <m:eqArr>
                            <m:eqArrPr>
                              <m:ctrlPr>
                                <a:rPr lang="es-ES" altLang="es-CR" sz="2400" i="1">
                                  <a:solidFill>
                                    <a:srgbClr val="595959"/>
                                  </a:solidFill>
                                  <a:latin typeface="Cambria Math" panose="02040503050406030204" pitchFamily="18" charset="0"/>
                                  <a:ea typeface="ＭＳ Ｐゴシック" panose="020B0600070205080204" pitchFamily="34" charset="-128"/>
                                </a:rPr>
                              </m:ctrlPr>
                            </m:eqArrPr>
                            <m:e>
                              <m:r>
                                <a:rPr lang="es-ES" altLang="es-CR" sz="2400" i="1">
                                  <a:solidFill>
                                    <a:srgbClr val="595959"/>
                                  </a:solidFill>
                                  <a:latin typeface="Cambria Math" panose="02040503050406030204" pitchFamily="18" charset="0"/>
                                  <a:ea typeface="ＭＳ Ｐゴシック" panose="020B0600070205080204" pitchFamily="34" charset="-128"/>
                                </a:rPr>
                                <m:t>0,  </m:t>
                              </m:r>
                              <m:r>
                                <a:rPr lang="es-ES" altLang="es-CR" sz="2400" i="1">
                                  <a:solidFill>
                                    <a:srgbClr val="595959"/>
                                  </a:solidFill>
                                  <a:latin typeface="Cambria Math" panose="02040503050406030204" pitchFamily="18" charset="0"/>
                                  <a:ea typeface="ＭＳ Ｐゴシック" panose="020B0600070205080204" pitchFamily="34" charset="-128"/>
                                </a:rPr>
                                <m:t>𝑠𝑖</m:t>
                              </m:r>
                              <m:r>
                                <a:rPr lang="es-ES" altLang="es-CR" sz="2400" i="1">
                                  <a:solidFill>
                                    <a:srgbClr val="595959"/>
                                  </a:solidFill>
                                  <a:latin typeface="Cambria Math" panose="02040503050406030204" pitchFamily="18" charset="0"/>
                                  <a:ea typeface="ＭＳ Ｐゴシック" panose="020B0600070205080204" pitchFamily="34" charset="-128"/>
                                </a:rPr>
                                <m:t> </m:t>
                              </m:r>
                              <m:nary>
                                <m:naryPr>
                                  <m:chr m:val="∑"/>
                                  <m:supHide m:val="on"/>
                                  <m:ctrlPr>
                                    <a:rPr lang="es-ES" altLang="es-CR" sz="2400" i="1">
                                      <a:solidFill>
                                        <a:srgbClr val="595959"/>
                                      </a:solidFill>
                                      <a:latin typeface="Cambria Math" panose="02040503050406030204" pitchFamily="18" charset="0"/>
                                      <a:ea typeface="ＭＳ Ｐゴシック" panose="020B0600070205080204" pitchFamily="34" charset="-128"/>
                                    </a:rPr>
                                  </m:ctrlPr>
                                </m:naryPr>
                                <m:sub>
                                  <m:r>
                                    <m:rPr>
                                      <m:brk m:alnAt="7"/>
                                    </m:rPr>
                                    <a:rPr lang="es-ES" altLang="es-CR" sz="2400" i="1">
                                      <a:solidFill>
                                        <a:srgbClr val="595959"/>
                                      </a:solidFill>
                                      <a:latin typeface="Cambria Math" panose="02040503050406030204" pitchFamily="18" charset="0"/>
                                      <a:ea typeface="ＭＳ Ｐゴシック" panose="020B0600070205080204" pitchFamily="34" charset="-128"/>
                                    </a:rPr>
                                    <m:t>𝑗</m:t>
                                  </m:r>
                                </m:sub>
                                <m:sup/>
                                <m:e>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𝑤</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 </m:t>
                                      </m:r>
                                      <m:r>
                                        <a:rPr lang="es-ES" altLang="es-CR" sz="2400" i="1">
                                          <a:solidFill>
                                            <a:srgbClr val="595959"/>
                                          </a:solidFill>
                                          <a:latin typeface="Cambria Math" panose="02040503050406030204" pitchFamily="18" charset="0"/>
                                          <a:ea typeface="ＭＳ Ｐゴシック" panose="020B0600070205080204" pitchFamily="34" charset="-128"/>
                                        </a:rPr>
                                        <m:t>𝑥</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e>
                              </m:nary>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𝑏</m:t>
                              </m:r>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𝑤</m:t>
                              </m:r>
                              <m:r>
                                <a:rPr lang="es-ES" altLang="es-CR" sz="2400" i="1">
                                  <a:solidFill>
                                    <a:srgbClr val="595959"/>
                                  </a:solidFill>
                                  <a:latin typeface="Cambria Math" panose="02040503050406030204" pitchFamily="18" charset="0"/>
                                  <a:ea typeface="Cambria Math" panose="02040503050406030204" pitchFamily="18" charset="0"/>
                                </a:rPr>
                                <m:t>∙</m:t>
                              </m:r>
                              <m:r>
                                <a:rPr lang="es-ES" altLang="es-CR" sz="2400" i="1">
                                  <a:solidFill>
                                    <a:srgbClr val="595959"/>
                                  </a:solidFill>
                                  <a:latin typeface="Cambria Math" panose="02040503050406030204" pitchFamily="18" charset="0"/>
                                  <a:ea typeface="ＭＳ Ｐゴシック" panose="020B0600070205080204" pitchFamily="34" charset="-128"/>
                                </a:rPr>
                                <m:t>𝑥</m:t>
                              </m:r>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𝑏</m:t>
                              </m:r>
                              <m:r>
                                <a:rPr lang="es-ES" altLang="es-CR" sz="2400" i="1">
                                  <a:solidFill>
                                    <a:srgbClr val="595959"/>
                                  </a:solidFill>
                                  <a:latin typeface="Cambria Math" panose="02040503050406030204" pitchFamily="18" charset="0"/>
                                  <a:ea typeface="ＭＳ Ｐゴシック" panose="020B0600070205080204" pitchFamily="34" charset="-128"/>
                                </a:rPr>
                                <m:t>≤0</m:t>
                              </m:r>
                            </m:e>
                            <m:e>
                              <m:r>
                                <a:rPr lang="es-ES" altLang="es-CR" sz="2400" i="1">
                                  <a:solidFill>
                                    <a:srgbClr val="595959"/>
                                  </a:solidFill>
                                  <a:latin typeface="Cambria Math" panose="02040503050406030204" pitchFamily="18" charset="0"/>
                                  <a:ea typeface="ＭＳ Ｐゴシック" panose="020B0600070205080204" pitchFamily="34" charset="-128"/>
                                </a:rPr>
                                <m:t>1,  </m:t>
                              </m:r>
                              <m:r>
                                <a:rPr lang="es-ES" altLang="es-CR" sz="2400" i="1">
                                  <a:solidFill>
                                    <a:srgbClr val="595959"/>
                                  </a:solidFill>
                                  <a:latin typeface="Cambria Math" panose="02040503050406030204" pitchFamily="18" charset="0"/>
                                  <a:ea typeface="ＭＳ Ｐゴシック" panose="020B0600070205080204" pitchFamily="34" charset="-128"/>
                                </a:rPr>
                                <m:t>𝑠𝑖</m:t>
                              </m:r>
                              <m:r>
                                <a:rPr lang="es-ES" altLang="es-CR" sz="2400" i="1">
                                  <a:solidFill>
                                    <a:srgbClr val="595959"/>
                                  </a:solidFill>
                                  <a:latin typeface="Cambria Math" panose="02040503050406030204" pitchFamily="18" charset="0"/>
                                  <a:ea typeface="ＭＳ Ｐゴシック" panose="020B0600070205080204" pitchFamily="34" charset="-128"/>
                                </a:rPr>
                                <m:t> </m:t>
                              </m:r>
                              <m:nary>
                                <m:naryPr>
                                  <m:chr m:val="∑"/>
                                  <m:supHide m:val="on"/>
                                  <m:ctrlPr>
                                    <a:rPr lang="es-ES" altLang="es-CR" sz="2400" i="1">
                                      <a:solidFill>
                                        <a:srgbClr val="595959"/>
                                      </a:solidFill>
                                      <a:latin typeface="Cambria Math" panose="02040503050406030204" pitchFamily="18" charset="0"/>
                                      <a:ea typeface="ＭＳ Ｐゴシック" panose="020B0600070205080204" pitchFamily="34" charset="-128"/>
                                    </a:rPr>
                                  </m:ctrlPr>
                                </m:naryPr>
                                <m:sub>
                                  <m:r>
                                    <m:rPr>
                                      <m:brk m:alnAt="7"/>
                                    </m:rPr>
                                    <a:rPr lang="es-ES" altLang="es-CR" sz="2400" i="1">
                                      <a:solidFill>
                                        <a:srgbClr val="595959"/>
                                      </a:solidFill>
                                      <a:latin typeface="Cambria Math" panose="02040503050406030204" pitchFamily="18" charset="0"/>
                                      <a:ea typeface="ＭＳ Ｐゴシック" panose="020B0600070205080204" pitchFamily="34" charset="-128"/>
                                    </a:rPr>
                                    <m:t>𝑗</m:t>
                                  </m:r>
                                </m:sub>
                                <m:sup/>
                                <m:e>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𝑤</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 </m:t>
                                      </m:r>
                                      <m:r>
                                        <a:rPr lang="es-ES" altLang="es-CR" sz="2400" i="1">
                                          <a:solidFill>
                                            <a:srgbClr val="595959"/>
                                          </a:solidFill>
                                          <a:latin typeface="Cambria Math" panose="02040503050406030204" pitchFamily="18" charset="0"/>
                                          <a:ea typeface="ＭＳ Ｐゴシック" panose="020B0600070205080204" pitchFamily="34" charset="-128"/>
                                        </a:rPr>
                                        <m:t>𝑥</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𝑏</m:t>
                                  </m:r>
                                </m:e>
                              </m:nary>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𝑤</m:t>
                              </m:r>
                              <m:r>
                                <a:rPr lang="es-ES" altLang="es-CR" sz="2400" i="1">
                                  <a:solidFill>
                                    <a:srgbClr val="595959"/>
                                  </a:solidFill>
                                  <a:latin typeface="Cambria Math" panose="02040503050406030204" pitchFamily="18" charset="0"/>
                                  <a:ea typeface="Cambria Math" panose="02040503050406030204" pitchFamily="18" charset="0"/>
                                </a:rPr>
                                <m:t>∙</m:t>
                              </m:r>
                              <m:r>
                                <a:rPr lang="es-ES" altLang="es-CR" sz="2400" i="1">
                                  <a:solidFill>
                                    <a:srgbClr val="595959"/>
                                  </a:solidFill>
                                  <a:latin typeface="Cambria Math" panose="02040503050406030204" pitchFamily="18" charset="0"/>
                                  <a:ea typeface="ＭＳ Ｐゴシック" panose="020B0600070205080204" pitchFamily="34" charset="-128"/>
                                </a:rPr>
                                <m:t>𝑥</m:t>
                              </m:r>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𝑏</m:t>
                              </m:r>
                              <m:r>
                                <a:rPr lang="es-ES" altLang="es-CR" sz="2400" i="1">
                                  <a:solidFill>
                                    <a:srgbClr val="595959"/>
                                  </a:solidFill>
                                  <a:latin typeface="Cambria Math" panose="02040503050406030204" pitchFamily="18" charset="0"/>
                                  <a:ea typeface="ＭＳ Ｐゴシック" panose="020B0600070205080204" pitchFamily="34" charset="-128"/>
                                </a:rPr>
                                <m:t>&gt;0</m:t>
                              </m:r>
                            </m:e>
                          </m:eqArr>
                        </m:e>
                      </m:d>
                      <m:r>
                        <a:rPr lang="es-ES" altLang="es-CR" sz="2400" i="1">
                          <a:solidFill>
                            <a:srgbClr val="595959"/>
                          </a:solidFill>
                          <a:latin typeface="Cambria Math" panose="02040503050406030204" pitchFamily="18" charset="0"/>
                          <a:ea typeface="ＭＳ Ｐゴシック" panose="020B0600070205080204" pitchFamily="34" charset="-128"/>
                        </a:rPr>
                        <m:t>,</m:t>
                      </m:r>
                    </m:oMath>
                  </m:oMathPara>
                </a14:m>
                <a:endParaRPr lang="es-ES" altLang="es-CR" sz="2400" dirty="0">
                  <a:solidFill>
                    <a:srgbClr val="595959"/>
                  </a:solidFill>
                  <a:latin typeface="Myriad Pro" panose="020B0503030403020204" pitchFamily="34" charset="0"/>
                  <a:ea typeface="ＭＳ Ｐゴシック" panose="020B0600070205080204" pitchFamily="34" charset="-128"/>
                </a:endParaRPr>
              </a:p>
              <a:p>
                <a:pPr marL="0" indent="0">
                  <a:spcAft>
                    <a:spcPts val="1800"/>
                  </a:spcAft>
                  <a:buNone/>
                </a:pPr>
                <a:r>
                  <a:rPr lang="es-ES_tradnl" altLang="es-CR" sz="2400" dirty="0">
                    <a:solidFill>
                      <a:srgbClr val="595959"/>
                    </a:solidFill>
                    <a:latin typeface="Myriad Pro" panose="020B0503030403020204" pitchFamily="34" charset="0"/>
                    <a:ea typeface="ＭＳ Ｐゴシック" panose="020B0600070205080204" pitchFamily="34" charset="-128"/>
                  </a:rPr>
                  <a:t>donde </a:t>
                </a:r>
                <a14:m>
                  <m:oMath xmlns:m="http://schemas.openxmlformats.org/officeDocument/2006/math">
                    <m:r>
                      <a:rPr lang="es-ES" altLang="es-CR" sz="2400" i="1">
                        <a:solidFill>
                          <a:srgbClr val="595959"/>
                        </a:solidFill>
                        <a:latin typeface="Cambria Math" panose="02040503050406030204" pitchFamily="18" charset="0"/>
                        <a:ea typeface="ＭＳ Ｐゴシック" panose="020B0600070205080204" pitchFamily="34" charset="-128"/>
                      </a:rPr>
                      <m:t>𝑏</m:t>
                    </m:r>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𝑢</m:t>
                    </m:r>
                  </m:oMath>
                </a14:m>
                <a:r>
                  <a:rPr lang="es-ES_tradnl" altLang="es-CR" sz="2400" dirty="0">
                    <a:solidFill>
                      <a:srgbClr val="595959"/>
                    </a:solidFill>
                    <a:latin typeface="Myriad Pro" panose="020B0503030403020204" pitchFamily="34" charset="0"/>
                    <a:ea typeface="ＭＳ Ｐゴシック" panose="020B0600070205080204" pitchFamily="34" charset="-128"/>
                  </a:rPr>
                  <a:t>.</a:t>
                </a:r>
              </a:p>
              <a:p>
                <a:pPr marL="0" indent="0">
                  <a:spcAft>
                    <a:spcPts val="1800"/>
                  </a:spcAft>
                  <a:buNone/>
                </a:pPr>
                <a:r>
                  <a:rPr lang="es-ES_tradnl" altLang="es-CR" sz="2400" dirty="0">
                    <a:solidFill>
                      <a:srgbClr val="595959"/>
                    </a:solidFill>
                    <a:latin typeface="Myriad Pro" panose="020B0503030403020204" pitchFamily="34" charset="0"/>
                    <a:ea typeface="ＭＳ Ｐゴシック" panose="020B0600070205080204" pitchFamily="34" charset="-128"/>
                  </a:rPr>
                  <a:t>Los números reales </a:t>
                </a:r>
                <a14:m>
                  <m:oMath xmlns:m="http://schemas.openxmlformats.org/officeDocument/2006/math">
                    <m:sSub>
                      <m:sSubPr>
                        <m:ctrlPr>
                          <a:rPr lang="es-ES_tradnl"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𝑤</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oMath>
                </a14:m>
                <a:r>
                  <a:rPr lang="es-ES_tradnl" altLang="es-CR" sz="2400" dirty="0">
                    <a:solidFill>
                      <a:srgbClr val="595959"/>
                    </a:solidFill>
                    <a:latin typeface="Myriad Pro" panose="020B0503030403020204" pitchFamily="34" charset="0"/>
                    <a:ea typeface="ＭＳ Ｐゴシック" panose="020B0600070205080204" pitchFamily="34" charset="-128"/>
                  </a:rPr>
                  <a:t> y </a:t>
                </a:r>
                <a14:m>
                  <m:oMath xmlns:m="http://schemas.openxmlformats.org/officeDocument/2006/math">
                    <m:r>
                      <a:rPr lang="es-ES" altLang="es-CR" sz="2400" i="1">
                        <a:solidFill>
                          <a:srgbClr val="595959"/>
                        </a:solidFill>
                        <a:latin typeface="Cambria Math" panose="02040503050406030204" pitchFamily="18" charset="0"/>
                        <a:ea typeface="ＭＳ Ｐゴシック" panose="020B0600070205080204" pitchFamily="34" charset="-128"/>
                      </a:rPr>
                      <m:t>𝑏</m:t>
                    </m:r>
                  </m:oMath>
                </a14:m>
                <a:r>
                  <a:rPr lang="es-ES_tradnl" altLang="es-CR" sz="2400" dirty="0">
                    <a:solidFill>
                      <a:srgbClr val="595959"/>
                    </a:solidFill>
                    <a:latin typeface="Myriad Pro" panose="020B0503030403020204" pitchFamily="34" charset="0"/>
                    <a:ea typeface="ＭＳ Ｐゴシック" panose="020B0600070205080204" pitchFamily="34" charset="-128"/>
                  </a:rPr>
                  <a:t> son parámetros del </a:t>
                </a:r>
                <a:r>
                  <a:rPr lang="es-ES_tradnl" altLang="es-CR" sz="2400" dirty="0" err="1">
                    <a:solidFill>
                      <a:srgbClr val="595959"/>
                    </a:solidFill>
                    <a:latin typeface="Myriad Pro" panose="020B0503030403020204" pitchFamily="34" charset="0"/>
                    <a:ea typeface="ＭＳ Ｐゴシック" panose="020B0600070205080204" pitchFamily="34" charset="-128"/>
                  </a:rPr>
                  <a:t>perceptrón</a:t>
                </a:r>
                <a:r>
                  <a:rPr lang="es-ES_tradnl" altLang="es-CR" sz="2400" dirty="0">
                    <a:solidFill>
                      <a:srgbClr val="595959"/>
                    </a:solidFill>
                    <a:latin typeface="Myriad Pro" panose="020B0503030403020204" pitchFamily="34" charset="0"/>
                    <a:ea typeface="ＭＳ Ｐゴシック" panose="020B0600070205080204" pitchFamily="34" charset="-128"/>
                  </a:rPr>
                  <a:t>.</a:t>
                </a:r>
              </a:p>
              <a:p>
                <a:pPr eaLnBrk="1" hangingPunct="1"/>
                <a:endParaRPr lang="es-ES_tradnl" altLang="es-CR" sz="2700" dirty="0">
                  <a:solidFill>
                    <a:srgbClr val="595959"/>
                  </a:solidFill>
                  <a:latin typeface="Myriad Pro" panose="020B0503030403020204" pitchFamily="34" charset="0"/>
                  <a:ea typeface="ＭＳ Ｐゴシック" panose="020B0600070205080204" pitchFamily="34" charset="-128"/>
                </a:endParaRPr>
              </a:p>
            </p:txBody>
          </p:sp>
        </mc:Choice>
        <mc:Fallback xmlns="">
          <p:sp>
            <p:nvSpPr>
              <p:cNvPr id="6" name="Content Placeholder 2">
                <a:extLst>
                  <a:ext uri="{FF2B5EF4-FFF2-40B4-BE49-F238E27FC236}">
                    <a16:creationId xmlns:a16="http://schemas.microsoft.com/office/drawing/2014/main" id="{F2AECDCB-9CC5-7748-83FF-53713DD81EC7}"/>
                  </a:ext>
                </a:extLst>
              </p:cNvPr>
              <p:cNvSpPr>
                <a:spLocks noGrp="1" noRot="1" noChangeAspect="1" noMove="1" noResize="1" noEditPoints="1" noAdjustHandles="1" noChangeArrowheads="1" noChangeShapeType="1" noTextEdit="1"/>
              </p:cNvSpPr>
              <p:nvPr>
                <p:ph idx="1"/>
              </p:nvPr>
            </p:nvSpPr>
            <p:spPr>
              <a:xfrm>
                <a:off x="221551" y="750773"/>
                <a:ext cx="8922449" cy="4018334"/>
              </a:xfrm>
              <a:blipFill>
                <a:blip r:embed="rId3"/>
                <a:stretch>
                  <a:fillRect l="-853" t="-9779" b="-5994"/>
                </a:stretch>
              </a:blipFill>
            </p:spPr>
            <p:txBody>
              <a:bodyPr/>
              <a:lstStyle/>
              <a:p>
                <a:r>
                  <a:rPr lang="es-CR">
                    <a:noFill/>
                  </a:rPr>
                  <a:t> </a:t>
                </a:r>
              </a:p>
            </p:txBody>
          </p:sp>
        </mc:Fallback>
      </mc:AlternateContent>
      <p:sp>
        <p:nvSpPr>
          <p:cNvPr id="2" name="Slide Number Placeholder 1">
            <a:extLst>
              <a:ext uri="{FF2B5EF4-FFF2-40B4-BE49-F238E27FC236}">
                <a16:creationId xmlns:a16="http://schemas.microsoft.com/office/drawing/2014/main" id="{DCB3D593-FB2E-CD43-B9C9-029ABBDFE15F}"/>
              </a:ext>
            </a:extLst>
          </p:cNvPr>
          <p:cNvSpPr>
            <a:spLocks noGrp="1"/>
          </p:cNvSpPr>
          <p:nvPr>
            <p:ph type="sldNum" sz="quarter" idx="12"/>
          </p:nvPr>
        </p:nvSpPr>
        <p:spPr/>
        <p:txBody>
          <a:bodyPr/>
          <a:lstStyle/>
          <a:p>
            <a:fld id="{4624E98C-54E1-8F4C-9379-6BF7059E518B}" type="slidenum">
              <a:rPr lang="en-US" altLang="es-CR" smtClean="0"/>
              <a:pPr/>
              <a:t>25</a:t>
            </a:fld>
            <a:endParaRPr lang="en-US" altLang="es-CR"/>
          </a:p>
        </p:txBody>
      </p:sp>
    </p:spTree>
    <p:extLst>
      <p:ext uri="{BB962C8B-B14F-4D97-AF65-F5344CB8AC3E}">
        <p14:creationId xmlns:p14="http://schemas.microsoft.com/office/powerpoint/2010/main" val="1943468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85C881-D1C4-074A-A660-AEE88B9730FE}"/>
                  </a:ext>
                </a:extLst>
              </p:cNvPr>
              <p:cNvSpPr txBox="1"/>
              <p:nvPr/>
            </p:nvSpPr>
            <p:spPr>
              <a:xfrm>
                <a:off x="4117854" y="1212476"/>
                <a:ext cx="1277724"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i="1">
                          <a:solidFill>
                            <a:srgbClr val="D1B45A"/>
                          </a:solidFill>
                          <a:latin typeface="Cambria Math" panose="02040503050406030204" pitchFamily="18" charset="0"/>
                          <a:ea typeface="Cambria Math" panose="02040503050406030204" pitchFamily="18" charset="0"/>
                        </a:rPr>
                        <m:t>⟹</m:t>
                      </m:r>
                      <m:r>
                        <a:rPr lang="es-ES" sz="8000">
                          <a:solidFill>
                            <a:srgbClr val="D1B45A"/>
                          </a:solidFill>
                          <a:latin typeface="Cambria Math" panose="02040503050406030204" pitchFamily="18" charset="0"/>
                          <a:ea typeface="Cambria Math" panose="02040503050406030204" pitchFamily="18" charset="0"/>
                        </a:rPr>
                        <m:t> </m:t>
                      </m:r>
                    </m:oMath>
                  </m:oMathPara>
                </a14:m>
                <a:endParaRPr lang="en-US" sz="8000" dirty="0"/>
              </a:p>
            </p:txBody>
          </p:sp>
        </mc:Choice>
        <mc:Fallback xmlns="">
          <p:sp>
            <p:nvSpPr>
              <p:cNvPr id="4" name="TextBox 3">
                <a:extLst>
                  <a:ext uri="{FF2B5EF4-FFF2-40B4-BE49-F238E27FC236}">
                    <a16:creationId xmlns:a16="http://schemas.microsoft.com/office/drawing/2014/main" id="{FE85C881-D1C4-074A-A660-AEE88B9730FE}"/>
                  </a:ext>
                </a:extLst>
              </p:cNvPr>
              <p:cNvSpPr txBox="1">
                <a:spLocks noRot="1" noChangeAspect="1" noMove="1" noResize="1" noEditPoints="1" noAdjustHandles="1" noChangeArrowheads="1" noChangeShapeType="1" noTextEdit="1"/>
              </p:cNvSpPr>
              <p:nvPr/>
            </p:nvSpPr>
            <p:spPr>
              <a:xfrm>
                <a:off x="4117854" y="1212476"/>
                <a:ext cx="1277724" cy="1231106"/>
              </a:xfrm>
              <a:prstGeom prst="rect">
                <a:avLst/>
              </a:prstGeom>
              <a:blipFill>
                <a:blip r:embed="rId3"/>
                <a:stretch>
                  <a:fillRect l="-21782" t="-8163" r="-51485" b="-36735"/>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21FFDAF-9385-8148-87E8-654DE429403E}"/>
                  </a:ext>
                </a:extLst>
              </p:cNvPr>
              <p:cNvSpPr txBox="1">
                <a:spLocks/>
              </p:cNvSpPr>
              <p:nvPr/>
            </p:nvSpPr>
            <p:spPr bwMode="auto">
              <a:xfrm>
                <a:off x="630703" y="1171077"/>
                <a:ext cx="3272419" cy="17052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Aft>
                    <a:spcPts val="1800"/>
                  </a:spcAft>
                  <a:buNone/>
                </a:pPr>
                <a:r>
                  <a:rPr lang="es-ES" altLang="es-CR" sz="2700" i="1" dirty="0">
                    <a:solidFill>
                      <a:schemeClr val="accent2">
                        <a:lumMod val="50000"/>
                      </a:schemeClr>
                    </a:solidFill>
                    <a:latin typeface="Myriad Pro" panose="020B0503030403020204" pitchFamily="34" charset="0"/>
                    <a:ea typeface="ＭＳ Ｐゴシック" panose="020B0600070205080204" pitchFamily="34" charset="-128"/>
                  </a:rPr>
                  <a:t>Un pequeño cambio en los pesos</a:t>
                </a:r>
                <a:r>
                  <a:rPr lang="es-ES_tradnl" altLang="es-CR" sz="2800" i="1" dirty="0">
                    <a:solidFill>
                      <a:schemeClr val="accent2">
                        <a:lumMod val="50000"/>
                      </a:schemeClr>
                    </a:solidFill>
                    <a:ea typeface="ＭＳ Ｐゴシック" panose="020B0600070205080204" pitchFamily="34" charset="-128"/>
                  </a:rPr>
                  <a:t> </a:t>
                </a:r>
                <a14:m>
                  <m:oMath xmlns:m="http://schemas.openxmlformats.org/officeDocument/2006/math">
                    <m:sSub>
                      <m:sSubPr>
                        <m:ctrlPr>
                          <a:rPr lang="es-ES_tradnl" altLang="es-CR" sz="2800" i="1">
                            <a:solidFill>
                              <a:schemeClr val="accent2">
                                <a:lumMod val="50000"/>
                              </a:schemeClr>
                            </a:solidFill>
                            <a:latin typeface="Cambria Math" panose="02040503050406030204" pitchFamily="18" charset="0"/>
                            <a:ea typeface="ＭＳ Ｐゴシック" panose="020B0600070205080204" pitchFamily="34" charset="-128"/>
                          </a:rPr>
                        </m:ctrlPr>
                      </m:sSubPr>
                      <m:e>
                        <m:r>
                          <a:rPr lang="es-ES" altLang="es-CR" sz="2800" i="1">
                            <a:solidFill>
                              <a:schemeClr val="accent2">
                                <a:lumMod val="50000"/>
                              </a:schemeClr>
                            </a:solidFill>
                            <a:latin typeface="Cambria Math" panose="02040503050406030204" pitchFamily="18" charset="0"/>
                            <a:ea typeface="ＭＳ Ｐゴシック" panose="020B0600070205080204" pitchFamily="34" charset="-128"/>
                          </a:rPr>
                          <m:t>𝑤</m:t>
                        </m:r>
                      </m:e>
                      <m:sub>
                        <m:r>
                          <a:rPr lang="es-ES" altLang="es-CR" sz="2800" i="1">
                            <a:solidFill>
                              <a:schemeClr val="accent2">
                                <a:lumMod val="50000"/>
                              </a:schemeClr>
                            </a:solidFill>
                            <a:latin typeface="Cambria Math" panose="02040503050406030204" pitchFamily="18" charset="0"/>
                            <a:ea typeface="ＭＳ Ｐゴシック" panose="020B0600070205080204" pitchFamily="34" charset="-128"/>
                          </a:rPr>
                          <m:t>𝑗</m:t>
                        </m:r>
                      </m:sub>
                    </m:sSub>
                  </m:oMath>
                </a14:m>
                <a:r>
                  <a:rPr lang="es-ES" altLang="es-CR" sz="2700" i="1" dirty="0">
                    <a:solidFill>
                      <a:schemeClr val="accent2">
                        <a:lumMod val="50000"/>
                      </a:schemeClr>
                    </a:solidFill>
                    <a:latin typeface="Myriad Pro" panose="020B0503030403020204" pitchFamily="34" charset="0"/>
                    <a:ea typeface="ＭＳ Ｐゴシック" panose="020B0600070205080204" pitchFamily="34" charset="-128"/>
                  </a:rPr>
                  <a:t> o en el </a:t>
                </a:r>
                <a14:m>
                  <m:oMath xmlns:m="http://schemas.openxmlformats.org/officeDocument/2006/math">
                    <m:r>
                      <a:rPr lang="es-ES" altLang="es-CR" sz="2800" i="1">
                        <a:solidFill>
                          <a:schemeClr val="accent2">
                            <a:lumMod val="50000"/>
                          </a:schemeClr>
                        </a:solidFill>
                        <a:latin typeface="Cambria Math" panose="02040503050406030204" pitchFamily="18" charset="0"/>
                        <a:ea typeface="ＭＳ Ｐゴシック" panose="020B0600070205080204" pitchFamily="34" charset="-128"/>
                      </a:rPr>
                      <m:t>𝑏</m:t>
                    </m:r>
                  </m:oMath>
                </a14:m>
                <a:r>
                  <a:rPr lang="es-ES_tradnl" altLang="es-CR" sz="2700" i="1" dirty="0">
                    <a:solidFill>
                      <a:schemeClr val="accent2">
                        <a:lumMod val="50000"/>
                      </a:schemeClr>
                    </a:solidFill>
                    <a:latin typeface="Myriad Pro" panose="020B0503030403020204" pitchFamily="34" charset="0"/>
                    <a:ea typeface="ＭＳ Ｐゴシック" panose="020B0600070205080204" pitchFamily="34" charset="-128"/>
                  </a:rPr>
                  <a:t>.</a:t>
                </a:r>
              </a:p>
              <a:p>
                <a:pPr eaLnBrk="1" hangingPunct="1"/>
                <a:endParaRPr lang="es-ES_tradnl" altLang="es-CR" sz="2700" dirty="0">
                  <a:solidFill>
                    <a:srgbClr val="595959"/>
                  </a:solidFill>
                  <a:latin typeface="Myriad Pro" panose="020B0503030403020204" pitchFamily="34" charset="0"/>
                  <a:ea typeface="ＭＳ Ｐゴシック" panose="020B0600070205080204" pitchFamily="34" charset="-128"/>
                </a:endParaRPr>
              </a:p>
              <a:p>
                <a:pPr eaLnBrk="1" hangingPunct="1"/>
                <a:endParaRPr lang="es-ES_tradnl" altLang="es-CR" sz="2700" dirty="0">
                  <a:solidFill>
                    <a:srgbClr val="595959"/>
                  </a:solidFill>
                  <a:latin typeface="Myriad Pro" panose="020B0503030403020204" pitchFamily="34" charset="0"/>
                  <a:ea typeface="ＭＳ Ｐゴシック" panose="020B0600070205080204" pitchFamily="34" charset="-128"/>
                </a:endParaRPr>
              </a:p>
            </p:txBody>
          </p:sp>
        </mc:Choice>
        <mc:Fallback xmlns="">
          <p:sp>
            <p:nvSpPr>
              <p:cNvPr id="8" name="Content Placeholder 2">
                <a:extLst>
                  <a:ext uri="{FF2B5EF4-FFF2-40B4-BE49-F238E27FC236}">
                    <a16:creationId xmlns:a16="http://schemas.microsoft.com/office/drawing/2014/main" id="{B21FFDAF-9385-8148-87E8-654DE429403E}"/>
                  </a:ext>
                </a:extLst>
              </p:cNvPr>
              <p:cNvSpPr txBox="1">
                <a:spLocks noRot="1" noChangeAspect="1" noMove="1" noResize="1" noEditPoints="1" noAdjustHandles="1" noChangeArrowheads="1" noChangeShapeType="1" noTextEdit="1"/>
              </p:cNvSpPr>
              <p:nvPr/>
            </p:nvSpPr>
            <p:spPr bwMode="auto">
              <a:xfrm>
                <a:off x="630703" y="1171077"/>
                <a:ext cx="3272419" cy="1705232"/>
              </a:xfrm>
              <a:prstGeom prst="rect">
                <a:avLst/>
              </a:prstGeom>
              <a:blipFill>
                <a:blip r:embed="rId4"/>
                <a:stretch>
                  <a:fillRect l="-3475" t="-3704" r="-27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R">
                    <a:noFill/>
                  </a:rPr>
                  <a:t> </a:t>
                </a:r>
              </a:p>
            </p:txBody>
          </p:sp>
        </mc:Fallback>
      </mc:AlternateContent>
      <p:sp>
        <p:nvSpPr>
          <p:cNvPr id="9" name="Content Placeholder 2">
            <a:extLst>
              <a:ext uri="{FF2B5EF4-FFF2-40B4-BE49-F238E27FC236}">
                <a16:creationId xmlns:a16="http://schemas.microsoft.com/office/drawing/2014/main" id="{CE41458C-065F-B947-9367-8F2FE17DC978}"/>
              </a:ext>
            </a:extLst>
          </p:cNvPr>
          <p:cNvSpPr txBox="1">
            <a:spLocks/>
          </p:cNvSpPr>
          <p:nvPr/>
        </p:nvSpPr>
        <p:spPr bwMode="auto">
          <a:xfrm>
            <a:off x="5610312" y="1171076"/>
            <a:ext cx="3103316" cy="1609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Aft>
                <a:spcPts val="1800"/>
              </a:spcAft>
              <a:buNone/>
            </a:pPr>
            <a:r>
              <a:rPr lang="es-ES" altLang="es-CR" sz="2700" i="1" dirty="0">
                <a:solidFill>
                  <a:schemeClr val="accent2">
                    <a:lumMod val="50000"/>
                  </a:schemeClr>
                </a:solidFill>
                <a:latin typeface="Myriad Pro" panose="020B0503030403020204" pitchFamily="34" charset="0"/>
                <a:ea typeface="ＭＳ Ｐゴシック" panose="020B0600070205080204" pitchFamily="34" charset="-128"/>
              </a:rPr>
              <a:t>Un correspondiente pequeño cambio en el output de la red.</a:t>
            </a:r>
            <a:endParaRPr lang="es-ES_tradnl" altLang="es-CR" sz="2700" i="1" dirty="0">
              <a:solidFill>
                <a:schemeClr val="accent2">
                  <a:lumMod val="50000"/>
                </a:schemeClr>
              </a:solidFill>
              <a:latin typeface="Myriad Pro" panose="020B0503030403020204" pitchFamily="34" charset="0"/>
              <a:ea typeface="ＭＳ Ｐゴシック" panose="020B0600070205080204" pitchFamily="34" charset="-128"/>
            </a:endParaRPr>
          </a:p>
          <a:p>
            <a:pPr eaLnBrk="1" hangingPunct="1"/>
            <a:endParaRPr lang="es-ES_tradnl" altLang="es-CR" sz="2700" dirty="0">
              <a:solidFill>
                <a:srgbClr val="595959"/>
              </a:solidFill>
              <a:latin typeface="Myriad Pro" panose="020B0503030403020204" pitchFamily="34" charset="0"/>
              <a:ea typeface="ＭＳ Ｐゴシック" panose="020B0600070205080204" pitchFamily="34" charset="-128"/>
            </a:endParaRPr>
          </a:p>
          <a:p>
            <a:pPr eaLnBrk="1" hangingPunct="1"/>
            <a:endParaRPr lang="es-ES_tradnl" altLang="es-CR" sz="2700" dirty="0">
              <a:solidFill>
                <a:srgbClr val="595959"/>
              </a:solidFill>
              <a:latin typeface="Myriad Pro" panose="020B0503030403020204" pitchFamily="34" charset="0"/>
              <a:ea typeface="ＭＳ Ｐゴシック" panose="020B0600070205080204" pitchFamily="34" charset="-128"/>
            </a:endParaRPr>
          </a:p>
        </p:txBody>
      </p:sp>
      <p:sp>
        <p:nvSpPr>
          <p:cNvPr id="3" name="Double Brace 2">
            <a:extLst>
              <a:ext uri="{FF2B5EF4-FFF2-40B4-BE49-F238E27FC236}">
                <a16:creationId xmlns:a16="http://schemas.microsoft.com/office/drawing/2014/main" id="{FDADD57D-8987-CB41-BBF6-2EDA23C7593A}"/>
              </a:ext>
            </a:extLst>
          </p:cNvPr>
          <p:cNvSpPr/>
          <p:nvPr/>
        </p:nvSpPr>
        <p:spPr>
          <a:xfrm>
            <a:off x="228918" y="1133809"/>
            <a:ext cx="8686166" cy="1504434"/>
          </a:xfrm>
          <a:prstGeom prst="bracePair">
            <a:avLst/>
          </a:prstGeom>
          <a:ln>
            <a:solidFill>
              <a:srgbClr val="D0B45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itle 1">
            <a:extLst>
              <a:ext uri="{FF2B5EF4-FFF2-40B4-BE49-F238E27FC236}">
                <a16:creationId xmlns:a16="http://schemas.microsoft.com/office/drawing/2014/main" id="{D45B363B-B2B4-674F-A0BD-995047B9DF40}"/>
              </a:ext>
            </a:extLst>
          </p:cNvPr>
          <p:cNvSpPr txBox="1">
            <a:spLocks/>
          </p:cNvSpPr>
          <p:nvPr/>
        </p:nvSpPr>
        <p:spPr bwMode="auto">
          <a:xfrm>
            <a:off x="135468" y="62376"/>
            <a:ext cx="900853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eaLnBrk="1" hangingPunct="1"/>
            <a:r>
              <a:rPr lang="es-ES_tradnl" altLang="es-CR" sz="3700" b="1" dirty="0">
                <a:solidFill>
                  <a:srgbClr val="7F7F7F"/>
                </a:solidFill>
                <a:latin typeface="Century Gothic" panose="020B0502020202020204" pitchFamily="34" charset="0"/>
                <a:ea typeface="ＭＳ Ｐゴシック" panose="020B0600070205080204" pitchFamily="34" charset="-128"/>
              </a:rPr>
              <a:t>Es Deseable que:</a:t>
            </a:r>
          </a:p>
        </p:txBody>
      </p:sp>
      <p:sp>
        <p:nvSpPr>
          <p:cNvPr id="18" name="Content Placeholder 2">
            <a:extLst>
              <a:ext uri="{FF2B5EF4-FFF2-40B4-BE49-F238E27FC236}">
                <a16:creationId xmlns:a16="http://schemas.microsoft.com/office/drawing/2014/main" id="{8CBF6AE3-D8FE-FE4C-9653-FCB3A681DAED}"/>
              </a:ext>
            </a:extLst>
          </p:cNvPr>
          <p:cNvSpPr txBox="1">
            <a:spLocks/>
          </p:cNvSpPr>
          <p:nvPr/>
        </p:nvSpPr>
        <p:spPr bwMode="auto">
          <a:xfrm>
            <a:off x="67734" y="3036254"/>
            <a:ext cx="9008533" cy="16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1" hangingPunct="1">
              <a:spcAft>
                <a:spcPts val="2400"/>
              </a:spcAft>
              <a:buNone/>
            </a:pPr>
            <a:r>
              <a:rPr lang="es-ES" altLang="es-CR" sz="2200" dirty="0">
                <a:solidFill>
                  <a:srgbClr val="595959"/>
                </a:solidFill>
                <a:latin typeface="Myriad Pro" panose="020B0503030403020204" pitchFamily="34" charset="0"/>
                <a:ea typeface="ＭＳ Ｐゴシック" panose="020B0600070205080204" pitchFamily="34" charset="-128"/>
              </a:rPr>
              <a:t>¡Esta propiedad hace posible el proceso de aprendizaje en una red neuronal!</a:t>
            </a:r>
            <a:endParaRPr lang="es-ES" altLang="es-CR" sz="1900" dirty="0">
              <a:solidFill>
                <a:srgbClr val="595959"/>
              </a:solidFill>
              <a:latin typeface="Myriad Pro" panose="020B0503030403020204" pitchFamily="34" charset="0"/>
              <a:ea typeface="ＭＳ Ｐゴシック" panose="020B0600070205080204" pitchFamily="34" charset="-128"/>
            </a:endParaRPr>
          </a:p>
          <a:p>
            <a:pPr marL="0" indent="0" eaLnBrk="1" hangingPunct="1">
              <a:spcAft>
                <a:spcPts val="2400"/>
              </a:spcAft>
              <a:buNone/>
            </a:pPr>
            <a:r>
              <a:rPr lang="es-ES" altLang="es-CR" sz="1900" dirty="0">
                <a:solidFill>
                  <a:srgbClr val="595959"/>
                </a:solidFill>
                <a:latin typeface="Myriad Pro" panose="020B0503030403020204" pitchFamily="34" charset="0"/>
                <a:ea typeface="ＭＳ Ｐゴシック" panose="020B0600070205080204" pitchFamily="34" charset="-128"/>
              </a:rPr>
              <a:t>Podemos modificar los pesos y </a:t>
            </a:r>
            <a:r>
              <a:rPr lang="es-ES" altLang="es-CR" sz="1900" i="1" dirty="0">
                <a:solidFill>
                  <a:srgbClr val="595959"/>
                </a:solidFill>
                <a:latin typeface="Myriad Pro" panose="020B0503030403020204" pitchFamily="34" charset="0"/>
                <a:ea typeface="ＭＳ Ｐゴシック" panose="020B0600070205080204" pitchFamily="34" charset="-128"/>
              </a:rPr>
              <a:t>b</a:t>
            </a:r>
            <a:r>
              <a:rPr lang="es-ES" altLang="es-CR" sz="1900" dirty="0">
                <a:solidFill>
                  <a:srgbClr val="595959"/>
                </a:solidFill>
                <a:latin typeface="Myriad Pro" panose="020B0503030403020204" pitchFamily="34" charset="0"/>
                <a:ea typeface="ＭＳ Ｐゴシック" panose="020B0600070205080204" pitchFamily="34" charset="-128"/>
              </a:rPr>
              <a:t> con el fin de modificar el comportamiento de la red a conveniencia.</a:t>
            </a:r>
          </a:p>
        </p:txBody>
      </p:sp>
      <p:sp>
        <p:nvSpPr>
          <p:cNvPr id="2" name="Slide Number Placeholder 1">
            <a:extLst>
              <a:ext uri="{FF2B5EF4-FFF2-40B4-BE49-F238E27FC236}">
                <a16:creationId xmlns:a16="http://schemas.microsoft.com/office/drawing/2014/main" id="{661829AA-663E-ED4B-8020-D83D19E15FDE}"/>
              </a:ext>
            </a:extLst>
          </p:cNvPr>
          <p:cNvSpPr>
            <a:spLocks noGrp="1"/>
          </p:cNvSpPr>
          <p:nvPr>
            <p:ph type="sldNum" sz="quarter" idx="12"/>
          </p:nvPr>
        </p:nvSpPr>
        <p:spPr>
          <a:xfrm>
            <a:off x="6553200" y="4656653"/>
            <a:ext cx="2133600" cy="274637"/>
          </a:xfrm>
        </p:spPr>
        <p:txBody>
          <a:bodyPr/>
          <a:lstStyle/>
          <a:p>
            <a:fld id="{4624E98C-54E1-8F4C-9379-6BF7059E518B}" type="slidenum">
              <a:rPr lang="en-US" altLang="es-CR" smtClean="0"/>
              <a:pPr/>
              <a:t>26</a:t>
            </a:fld>
            <a:endParaRPr lang="en-US" altLang="es-CR"/>
          </a:p>
        </p:txBody>
      </p:sp>
    </p:spTree>
    <p:extLst>
      <p:ext uri="{BB962C8B-B14F-4D97-AF65-F5344CB8AC3E}">
        <p14:creationId xmlns:p14="http://schemas.microsoft.com/office/powerpoint/2010/main" val="2589936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 up of a map&#13;&#10;&#13;&#10;Description automatically generated">
            <a:extLst>
              <a:ext uri="{FF2B5EF4-FFF2-40B4-BE49-F238E27FC236}">
                <a16:creationId xmlns:a16="http://schemas.microsoft.com/office/drawing/2014/main" id="{23C45BF6-E9BB-594E-B0C4-035DE1904A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99" b="98346" l="881" r="99158">
                        <a14:foregroundMark x1="306" y1="2226" x2="9648" y2="83015"/>
                        <a14:foregroundMark x1="9648" y1="83015" x2="4173" y2="92112"/>
                        <a14:foregroundMark x1="4173" y1="92112" x2="12519" y2="99427"/>
                        <a14:foregroundMark x1="12519" y1="99427" x2="20176" y2="99427"/>
                        <a14:foregroundMark x1="20176" y1="99427" x2="59966" y2="92866"/>
                        <a14:foregroundMark x1="98329" y1="62709" x2="99541" y2="51145"/>
                        <a14:foregroundMark x1="99541" y1="51145" x2="94755" y2="16412"/>
                        <a14:foregroundMark x1="94755" y1="16412" x2="89357" y2="5344"/>
                        <a14:foregroundMark x1="89357" y1="5344" x2="1378" y2="3562"/>
                        <a14:foregroundMark x1="957" y1="83524" x2="28905" y2="73601"/>
                        <a14:foregroundMark x1="28905" y1="73601" x2="53446" y2="83969"/>
                        <a14:foregroundMark x1="53446" y1="83969" x2="48239" y2="99427"/>
                        <a14:foregroundMark x1="48239" y1="99427" x2="5934" y2="98791"/>
                        <a14:foregroundMark x1="5934" y1="98791" x2="881" y2="81552"/>
                        <a14:foregroundMark x1="881" y1="81552" x2="3599" y2="81743"/>
                        <a14:foregroundMark x1="7274" y1="86578" x2="20980" y2="86196"/>
                        <a14:foregroundMark x1="20980" y1="86196" x2="33576" y2="86768"/>
                        <a14:foregroundMark x1="33576" y1="86768" x2="42228" y2="91794"/>
                        <a14:foregroundMark x1="42228" y1="91794" x2="44870" y2="96819"/>
                        <a14:foregroundMark x1="90888" y1="7697" x2="98009" y2="19847"/>
                        <a14:foregroundMark x1="98009" y1="19847" x2="94685" y2="64083"/>
                        <a14:backgroundMark x1="55934" y1="99873" x2="67879" y2="80852"/>
                        <a14:backgroundMark x1="67879" y1="80852" x2="82427" y2="69529"/>
                        <a14:backgroundMark x1="82427" y1="69529" x2="99809" y2="62977"/>
                        <a14:backgroundMark x1="62749" y1="91794" x2="70444" y2="90522"/>
                        <a14:backgroundMark x1="70444" y1="90522" x2="77335" y2="97710"/>
                        <a14:backgroundMark x1="77335" y1="97710" x2="99311" y2="87850"/>
                        <a14:backgroundMark x1="99311" y1="87850" x2="98124" y2="74364"/>
                        <a14:backgroundMark x1="98124" y1="74364" x2="90658" y2="89631"/>
                        <a14:backgroundMark x1="90658" y1="89631" x2="95291" y2="78372"/>
                        <a14:backgroundMark x1="95291" y1="78372" x2="84265" y2="95038"/>
                        <a14:backgroundMark x1="84265" y1="95038" x2="87289" y2="83397"/>
                        <a14:backgroundMark x1="87289" y1="83397" x2="77795" y2="95229"/>
                        <a14:backgroundMark x1="77795" y1="95229" x2="80092" y2="79326"/>
                        <a14:backgroundMark x1="80092" y1="79326" x2="76149" y2="87214"/>
                        <a14:backgroundMark x1="68683" y1="91158" x2="92190" y2="86323"/>
                        <a14:backgroundMark x1="74732" y1="83524" x2="74732" y2="83524"/>
                        <a14:backgroundMark x1="82619" y1="77417" x2="93913" y2="76718"/>
                        <a14:backgroundMark x1="93913" y1="76718" x2="93913" y2="76718"/>
                        <a14:backgroundMark x1="81011" y1="81552" x2="91424" y2="82443"/>
                        <a14:backgroundMark x1="70521" y1="92494" x2="87136" y2="94402"/>
                        <a14:backgroundMark x1="87136" y1="94402" x2="86792" y2="94656"/>
                        <a14:backgroundMark x1="68530" y1="97265" x2="87787" y2="94211"/>
                        <a14:backgroundMark x1="87787" y1="94211" x2="88400" y2="94211"/>
                        <a14:backgroundMark x1="62366" y1="92239" x2="70291" y2="98092"/>
                        <a14:backgroundMark x1="70291" y1="98092" x2="67496" y2="92239"/>
                        <a14:backgroundMark x1="67611" y1="86323" x2="79135" y2="90331"/>
                        <a14:backgroundMark x1="79135" y1="90331" x2="99158" y2="78053"/>
                        <a14:backgroundMark x1="99158" y1="78053" x2="90123" y2="72583"/>
                        <a14:backgroundMark x1="90123" y1="72583" x2="97282" y2="67621"/>
                        <a14:backgroundMark x1="97282" y1="67621" x2="85069" y2="72455"/>
                        <a14:backgroundMark x1="85069" y1="72455" x2="79479" y2="81170"/>
                        <a14:backgroundMark x1="79479" y1="81170" x2="86256" y2="73219"/>
                        <a14:backgroundMark x1="86256" y1="73219" x2="61409" y2="96756"/>
                        <a14:backgroundMark x1="61409" y1="96756" x2="93798" y2="99046"/>
                        <a14:backgroundMark x1="93798" y1="99046" x2="99311" y2="89377"/>
                        <a14:backgroundMark x1="99311" y1="89377" x2="99196" y2="76463"/>
                        <a14:backgroundMark x1="99196" y1="76463" x2="93836" y2="67366"/>
                        <a14:backgroundMark x1="93836" y1="67366" x2="77757" y2="72964"/>
                        <a14:backgroundMark x1="77757" y1="72964" x2="58002" y2="97074"/>
                        <a14:backgroundMark x1="58002" y1="97074" x2="57351" y2="99873"/>
                        <a14:backgroundMark x1="72473" y1="95102" x2="82121" y2="88295"/>
                        <a14:backgroundMark x1="82121" y1="88295" x2="96018" y2="90267"/>
                        <a14:backgroundMark x1="97588" y1="67557" x2="97320" y2="79771"/>
                        <a14:backgroundMark x1="98890" y1="69084" x2="97588" y2="81107"/>
                        <a14:backgroundMark x1="72090" y1="82824" x2="81776" y2="83461"/>
                        <a14:backgroundMark x1="81776" y1="83461" x2="89165" y2="76972"/>
                        <a14:backgroundMark x1="89165" y1="76972" x2="82006" y2="82824"/>
                        <a14:backgroundMark x1="82006" y1="82824" x2="91424" y2="83206"/>
                        <a14:backgroundMark x1="91424" y1="83206" x2="80934" y2="78053"/>
                        <a14:backgroundMark x1="80934" y1="78053" x2="83767" y2="90458"/>
                        <a14:backgroundMark x1="83767" y1="90458" x2="94104" y2="96374"/>
                        <a14:backgroundMark x1="94104" y1="96374" x2="62136" y2="99873"/>
                        <a14:backgroundMark x1="62136" y1="99873" x2="70176" y2="99873"/>
                        <a14:backgroundMark x1="70176" y1="99873" x2="87136" y2="99427"/>
                        <a14:backgroundMark x1="87136" y1="99427" x2="95597" y2="99427"/>
                        <a14:backgroundMark x1="95597" y1="99427" x2="99923" y2="86196"/>
                        <a14:backgroundMark x1="99923" y1="86196" x2="99962" y2="67875"/>
                        <a14:backgroundMark x1="99962" y1="67875" x2="99541" y2="99873"/>
                        <a14:backgroundMark x1="85375" y1="99237" x2="94219" y2="98346"/>
                        <a14:backgroundMark x1="94219" y1="98346" x2="86639" y2="99682"/>
                        <a14:backgroundMark x1="86639" y1="99682" x2="86409" y2="99427"/>
                        <a14:backgroundMark x1="99043" y1="99873" x2="90084" y2="99873"/>
                        <a14:backgroundMark x1="90084" y1="99873" x2="90084" y2="99873"/>
                        <a14:backgroundMark x1="94946" y1="99873" x2="99962" y2="99237"/>
                        <a14:backgroundMark x1="84686" y1="98346" x2="92917" y2="97074"/>
                        <a14:backgroundMark x1="92917" y1="97074" x2="95865" y2="97074"/>
                        <a14:backgroundMark x1="94449" y1="99237" x2="99043" y2="98601"/>
                        <a14:backgroundMark x1="95865" y1="98601" x2="99962" y2="98601"/>
                        <a14:backgroundMark x1="96286" y1="98346" x2="98124" y2="94847"/>
                        <a14:backgroundMark x1="98622" y1="99046" x2="90352" y2="87468"/>
                        <a14:backgroundMark x1="67611" y1="87659" x2="73966" y2="78562"/>
                        <a14:backgroundMark x1="73966" y1="78562" x2="67649" y2="87468"/>
                        <a14:backgroundMark x1="67649" y1="87468" x2="76225" y2="82697"/>
                        <a14:backgroundMark x1="76225" y1="82697" x2="68606" y2="86832"/>
                        <a14:backgroundMark x1="68606" y1="86832" x2="76723" y2="85687"/>
                        <a14:backgroundMark x1="76723" y1="85687" x2="70368" y2="85941"/>
                        <a14:backgroundMark x1="70789" y1="82634" x2="83270" y2="77163"/>
                        <a14:backgroundMark x1="83384" y1="77417" x2="91845" y2="77799"/>
                        <a14:backgroundMark x1="91845" y1="77799" x2="91194" y2="90776"/>
                        <a14:backgroundMark x1="91194" y1="90776" x2="97626" y2="97646"/>
                        <a14:backgroundMark x1="97626" y1="97646" x2="98239" y2="77417"/>
                        <a14:backgroundMark x1="98239" y1="77417" x2="96325" y2="92875"/>
                        <a14:backgroundMark x1="96325" y1="92875" x2="95253" y2="79644"/>
                        <a14:backgroundMark x1="95253" y1="79644" x2="92190" y2="87850"/>
                        <a14:backgroundMark x1="95750" y1="90522" x2="96018" y2="89377"/>
                        <a14:backgroundMark x1="98239" y1="98791" x2="98124" y2="85751"/>
                        <a14:backgroundMark x1="98124" y1="85751" x2="94181" y2="96628"/>
                        <a14:backgroundMark x1="94181" y1="96628" x2="96325" y2="82824"/>
                        <a14:backgroundMark x1="96325" y1="82824" x2="90084" y2="94338"/>
                        <a14:backgroundMark x1="90084" y1="94338" x2="96784" y2="82443"/>
                        <a14:backgroundMark x1="97052" y1="94847" x2="99158" y2="90267"/>
                        <a14:backgroundMark x1="98890" y1="91349" x2="98622" y2="98601"/>
                        <a14:backgroundMark x1="97971" y1="93575" x2="99158" y2="96183"/>
                        <a14:backgroundMark x1="97320" y1="90903" x2="97856" y2="87850"/>
                        <a14:backgroundMark x1="98775" y1="66667" x2="96401" y2="91603"/>
                        <a14:backgroundMark x1="72741" y1="81552" x2="82389" y2="76590"/>
                        <a14:backgroundMark x1="82389" y1="76590" x2="74234" y2="76145"/>
                        <a14:backgroundMark x1="74234" y1="76145" x2="77603" y2="79326"/>
                        <a14:backgroundMark x1="75881" y1="76081" x2="84724" y2="75445"/>
                        <a14:backgroundMark x1="84724" y1="75445" x2="93453" y2="75827"/>
                        <a14:backgroundMark x1="93453" y1="75827" x2="96516" y2="75636"/>
                        <a14:backgroundMark x1="89587" y1="82634" x2="93338" y2="94402"/>
                        <a14:backgroundMark x1="93338" y1="94402" x2="89319" y2="82952"/>
                        <a14:backgroundMark x1="89319" y1="82952" x2="89051" y2="83270"/>
                        <a14:backgroundMark x1="95865" y1="94211" x2="97320" y2="92875"/>
                        <a14:backgroundMark x1="89701" y1="90267" x2="92458" y2="86323"/>
                        <a14:backgroundMark x1="88515" y1="90076" x2="89587" y2="87468"/>
                        <a14:backgroundMark x1="88783" y1="89822" x2="90352" y2="87214"/>
                        <a14:backgroundMark x1="70521" y1="79326" x2="70904" y2="82824"/>
                        <a14:backgroundMark x1="76685" y1="75636" x2="85988" y2="73728"/>
                        <a14:backgroundMark x1="85988" y1="73728" x2="85490" y2="75191"/>
                        <a14:backgroundMark x1="97971" y1="67366" x2="96286" y2="92875"/>
                        <a14:backgroundMark x1="96286" y1="92875" x2="96133" y2="76781"/>
                        <a14:backgroundMark x1="96133" y1="76781" x2="92994" y2="92112"/>
                        <a14:backgroundMark x1="92994" y1="92112" x2="93989" y2="77926"/>
                        <a14:backgroundMark x1="93989" y1="77926" x2="92075" y2="76527"/>
                        <a14:backgroundMark x1="93913" y1="88740" x2="94946" y2="87468"/>
                        <a14:backgroundMark x1="93760" y1="89822" x2="96401" y2="86768"/>
                        <a14:backgroundMark x1="93760" y1="88295" x2="95100" y2="87023"/>
                        <a14:backgroundMark x1="95750" y1="87023" x2="95100" y2="85687"/>
                        <a14:backgroundMark x1="92343" y1="80662" x2="95597" y2="83270"/>
                        <a14:backgroundMark x1="90352" y1="80025" x2="92726" y2="78499"/>
                        <a14:backgroundMark x1="93530" y1="78499" x2="96133" y2="82824"/>
                        <a14:backgroundMark x1="98775" y1="81743" x2="99809" y2="68321"/>
                        <a14:backgroundMark x1="99809" y1="68321" x2="97703" y2="66921"/>
                        <a14:backgroundMark x1="96133" y1="77163" x2="92841" y2="76527"/>
                        <a14:backgroundMark x1="96669" y1="77417" x2="96401" y2="82824"/>
                        <a14:backgroundMark x1="93109" y1="78499" x2="93109" y2="78053"/>
                        <a14:backgroundMark x1="91271" y1="80662" x2="90735" y2="80216"/>
                        <a14:backgroundMark x1="93530" y1="78053" x2="92726" y2="80916"/>
                        <a14:backgroundMark x1="97971" y1="74364" x2="92994" y2="71501"/>
                        <a14:backgroundMark x1="91922" y1="72392" x2="95750" y2="74109"/>
                        <a14:backgroundMark x1="93262" y1="71056" x2="95597" y2="72583"/>
                        <a14:backgroundMark x1="94181" y1="70165" x2="96133" y2="69084"/>
                        <a14:backgroundMark x1="76953" y1="75191" x2="85605" y2="71501"/>
                        <a14:backgroundMark x1="80743" y1="71692" x2="93913" y2="69529"/>
                        <a14:backgroundMark x1="97856" y1="66031" x2="91003" y2="67366"/>
                        <a14:backgroundMark x1="93530" y1="68639" x2="98775" y2="68193"/>
                        <a14:backgroundMark x1="96784" y1="65585" x2="99158" y2="64949"/>
                        <a14:backgroundMark x1="95750" y1="68448" x2="98239" y2="66667"/>
                        <a14:backgroundMark x1="70789" y1="79135" x2="76149" y2="75445"/>
                        <a14:backgroundMark x1="79709" y1="73028" x2="96133" y2="65394"/>
                        <a14:backgroundMark x1="74847" y1="75891" x2="76302" y2="75636"/>
                        <a14:backgroundMark x1="81930" y1="71247" x2="98047" y2="64313"/>
                        <a14:backgroundMark x1="98047" y1="64313" x2="80743" y2="71501"/>
                        <a14:backgroundMark x1="71937" y1="79135" x2="76034" y2="75636"/>
                        <a14:backgroundMark x1="82619" y1="69975" x2="82619" y2="69975"/>
                        <a14:backgroundMark x1="82351" y1="70165" x2="83116" y2="70165"/>
                        <a14:backgroundMark x1="83384" y1="69720" x2="84954" y2="69720"/>
                        <a14:backgroundMark x1="87864" y1="68003" x2="92343" y2="66221"/>
                        <a14:backgroundMark x1="91922" y1="66476" x2="98890" y2="63868"/>
                        <a14:backgroundMark x1="80628" y1="71501" x2="87596" y2="68639"/>
                        <a14:backgroundMark x1="87864" y1="68893" x2="86294" y2="69084"/>
                        <a14:backgroundMark x1="87864" y1="68193" x2="86677" y2="68448"/>
                        <a14:backgroundMark x1="85873" y1="68893" x2="84303" y2="69529"/>
                        <a14:backgroundMark x1="84686" y1="69084" x2="83767" y2="69720"/>
                        <a14:backgroundMark x1="85758" y1="68893" x2="84954" y2="69338"/>
                        <a14:backgroundMark x1="83116" y1="70165" x2="81279" y2="71056"/>
                        <a14:backgroundMark x1="82848" y1="70165" x2="82351" y2="70611"/>
                        <a14:backgroundMark x1="83538" y1="70165" x2="82083" y2="70420"/>
                        <a14:backgroundMark x1="83767" y1="69975" x2="82619" y2="70420"/>
                        <a14:backgroundMark x1="83384" y1="69975" x2="82734" y2="70165"/>
                        <a14:backgroundMark x1="73660" y1="77799" x2="76034" y2="75445"/>
                        <a14:backgroundMark x1="74196" y1="76272" x2="72358" y2="78244"/>
                        <a14:backgroundMark x1="76417" y1="74555" x2="75115" y2="75891"/>
                        <a14:backgroundMark x1="82619" y1="70420" x2="82466" y2="70611"/>
                        <a14:backgroundMark x1="82619" y1="70165" x2="83538" y2="70165"/>
                        <a14:backgroundMark x1="83116" y1="70420" x2="81662" y2="70865"/>
                        <a14:backgroundMark x1="83270" y1="69720" x2="82351" y2="70165"/>
                        <a14:backgroundMark x1="82619" y1="70865" x2="81279" y2="71247"/>
                        <a14:backgroundMark x1="81815" y1="71501" x2="81815" y2="71501"/>
                        <a14:backgroundMark x1="82083" y1="70611" x2="81011" y2="71056"/>
                      </a14:backgroundRemoval>
                    </a14:imgEffect>
                  </a14:imgLayer>
                </a14:imgProps>
              </a:ext>
            </a:extLst>
          </a:blip>
          <a:stretch>
            <a:fillRect/>
          </a:stretch>
        </p:blipFill>
        <p:spPr>
          <a:xfrm>
            <a:off x="530543" y="650933"/>
            <a:ext cx="6692107" cy="4027563"/>
          </a:xfrm>
          <a:prstGeom prst="rect">
            <a:avLst/>
          </a:prstGeom>
        </p:spPr>
      </p:pic>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431013B-4469-B04C-AEAD-C0650EB4289F}"/>
                  </a:ext>
                </a:extLst>
              </p:cNvPr>
              <p:cNvSpPr/>
              <p:nvPr/>
            </p:nvSpPr>
            <p:spPr>
              <a:xfrm>
                <a:off x="2060778" y="455110"/>
                <a:ext cx="116236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595959"/>
                              </a:solidFill>
                              <a:latin typeface="Cambria Math" panose="02040503050406030204" pitchFamily="18" charset="0"/>
                            </a:rPr>
                          </m:ctrlPr>
                        </m:sSubPr>
                        <m:e>
                          <m:r>
                            <a:rPr lang="es-ES" i="1">
                              <a:solidFill>
                                <a:srgbClr val="595959"/>
                              </a:solidFill>
                              <a:latin typeface="Cambria Math" panose="02040503050406030204" pitchFamily="18" charset="0"/>
                            </a:rPr>
                            <m:t>𝑤</m:t>
                          </m:r>
                        </m:e>
                        <m:sub>
                          <m:r>
                            <a:rPr lang="es-ES" i="1">
                              <a:solidFill>
                                <a:srgbClr val="595959"/>
                              </a:solidFill>
                              <a:latin typeface="Cambria Math" panose="02040503050406030204" pitchFamily="18" charset="0"/>
                            </a:rPr>
                            <m:t>𝑗</m:t>
                          </m:r>
                        </m:sub>
                      </m:sSub>
                      <m:r>
                        <a:rPr lang="es-ES" i="1">
                          <a:solidFill>
                            <a:srgbClr val="595959"/>
                          </a:solidFill>
                          <a:latin typeface="Cambria Math" panose="02040503050406030204" pitchFamily="18" charset="0"/>
                        </a:rPr>
                        <m:t>+ </m:t>
                      </m:r>
                      <m:r>
                        <a:rPr lang="es-ES" i="1">
                          <a:solidFill>
                            <a:srgbClr val="595959"/>
                          </a:solidFill>
                          <a:latin typeface="Cambria Math" panose="02040503050406030204" pitchFamily="18" charset="0"/>
                          <a:ea typeface="Cambria Math" panose="02040503050406030204" pitchFamily="18" charset="0"/>
                        </a:rPr>
                        <m:t>∆</m:t>
                      </m:r>
                      <m:sSub>
                        <m:sSubPr>
                          <m:ctrlPr>
                            <a:rPr lang="es-ES" i="1">
                              <a:solidFill>
                                <a:srgbClr val="595959"/>
                              </a:solidFill>
                              <a:latin typeface="Cambria Math" panose="02040503050406030204" pitchFamily="18" charset="0"/>
                              <a:ea typeface="Cambria Math" panose="02040503050406030204" pitchFamily="18" charset="0"/>
                            </a:rPr>
                          </m:ctrlPr>
                        </m:sSubPr>
                        <m:e>
                          <m:r>
                            <a:rPr lang="es-ES" i="1">
                              <a:solidFill>
                                <a:srgbClr val="595959"/>
                              </a:solidFill>
                              <a:latin typeface="Cambria Math" panose="02040503050406030204" pitchFamily="18" charset="0"/>
                              <a:ea typeface="Cambria Math" panose="02040503050406030204" pitchFamily="18" charset="0"/>
                            </a:rPr>
                            <m:t>𝑤</m:t>
                          </m:r>
                        </m:e>
                        <m:sub>
                          <m:r>
                            <a:rPr lang="es-ES" i="1">
                              <a:solidFill>
                                <a:srgbClr val="595959"/>
                              </a:solidFill>
                              <a:latin typeface="Cambria Math" panose="02040503050406030204" pitchFamily="18" charset="0"/>
                              <a:ea typeface="Cambria Math" panose="02040503050406030204" pitchFamily="18" charset="0"/>
                            </a:rPr>
                            <m:t>𝑗</m:t>
                          </m:r>
                        </m:sub>
                      </m:sSub>
                    </m:oMath>
                  </m:oMathPara>
                </a14:m>
                <a:endParaRPr lang="en-US" i="1" dirty="0">
                  <a:solidFill>
                    <a:srgbClr val="595959"/>
                  </a:solidFill>
                  <a:latin typeface="Myriad Pro" panose="020B0503030403020204" pitchFamily="34" charset="0"/>
                </a:endParaRPr>
              </a:p>
            </p:txBody>
          </p:sp>
        </mc:Choice>
        <mc:Fallback xmlns="">
          <p:sp>
            <p:nvSpPr>
              <p:cNvPr id="26" name="Rectangle 25">
                <a:extLst>
                  <a:ext uri="{FF2B5EF4-FFF2-40B4-BE49-F238E27FC236}">
                    <a16:creationId xmlns:a16="http://schemas.microsoft.com/office/drawing/2014/main" id="{1431013B-4469-B04C-AEAD-C0650EB4289F}"/>
                  </a:ext>
                </a:extLst>
              </p:cNvPr>
              <p:cNvSpPr>
                <a:spLocks noRot="1" noChangeAspect="1" noMove="1" noResize="1" noEditPoints="1" noAdjustHandles="1" noChangeArrowheads="1" noChangeShapeType="1" noTextEdit="1"/>
              </p:cNvSpPr>
              <p:nvPr/>
            </p:nvSpPr>
            <p:spPr>
              <a:xfrm>
                <a:off x="2060778" y="455110"/>
                <a:ext cx="1162369" cy="391646"/>
              </a:xfrm>
              <a:prstGeom prst="rect">
                <a:avLst/>
              </a:prstGeom>
              <a:blipFill>
                <a:blip r:embed="rId5"/>
                <a:stretch>
                  <a:fillRect b="-6452"/>
                </a:stretch>
              </a:blipFill>
            </p:spPr>
            <p:txBody>
              <a:bodyPr/>
              <a:lstStyle/>
              <a:p>
                <a:r>
                  <a:rPr lang="es-CR">
                    <a:noFill/>
                  </a:rPr>
                  <a:t> </a:t>
                </a:r>
              </a:p>
            </p:txBody>
          </p:sp>
        </mc:Fallback>
      </mc:AlternateContent>
      <p:cxnSp>
        <p:nvCxnSpPr>
          <p:cNvPr id="28" name="Straight Connector 27">
            <a:extLst>
              <a:ext uri="{FF2B5EF4-FFF2-40B4-BE49-F238E27FC236}">
                <a16:creationId xmlns:a16="http://schemas.microsoft.com/office/drawing/2014/main" id="{2860F7EF-3BD4-D64C-B2B0-E8D27D2E807E}"/>
              </a:ext>
            </a:extLst>
          </p:cNvPr>
          <p:cNvCxnSpPr>
            <a:cxnSpLocks/>
          </p:cNvCxnSpPr>
          <p:nvPr/>
        </p:nvCxnSpPr>
        <p:spPr>
          <a:xfrm flipV="1">
            <a:off x="3211285" y="641152"/>
            <a:ext cx="5138453" cy="9782"/>
          </a:xfrm>
          <a:prstGeom prst="line">
            <a:avLst/>
          </a:prstGeom>
          <a:ln>
            <a:solidFill>
              <a:srgbClr val="D8615C"/>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F483DA0-952B-184F-ACAC-67AD7E2A66BA}"/>
                  </a:ext>
                </a:extLst>
              </p:cNvPr>
              <p:cNvSpPr/>
              <p:nvPr/>
            </p:nvSpPr>
            <p:spPr>
              <a:xfrm>
                <a:off x="7163544" y="2494698"/>
                <a:ext cx="1678978" cy="307777"/>
              </a:xfrm>
              <a:prstGeom prst="rect">
                <a:avLst/>
              </a:prstGeom>
            </p:spPr>
            <p:txBody>
              <a:bodyPr wrap="square">
                <a:spAutoFit/>
              </a:bodyPr>
              <a:lstStyle/>
              <a:p>
                <a14:m>
                  <m:oMath xmlns:m="http://schemas.openxmlformats.org/officeDocument/2006/math">
                    <m:r>
                      <a:rPr lang="es-ES" sz="1400" i="1">
                        <a:solidFill>
                          <a:srgbClr val="595959"/>
                        </a:solidFill>
                        <a:latin typeface="Cambria Math" panose="02040503050406030204" pitchFamily="18" charset="0"/>
                        <a:ea typeface="Cambria Math" panose="02040503050406030204" pitchFamily="18" charset="0"/>
                      </a:rPr>
                      <m:t>𝑂𝑢𝑡𝑝𝑢𝑡</m:t>
                    </m:r>
                  </m:oMath>
                </a14:m>
                <a:r>
                  <a:rPr lang="en-US" sz="1400" dirty="0">
                    <a:solidFill>
                      <a:srgbClr val="595959"/>
                    </a:solidFill>
                    <a:latin typeface="Myriad Pro" panose="020B0503030403020204" pitchFamily="34" charset="0"/>
                  </a:rPr>
                  <a:t>  + </a:t>
                </a:r>
                <a14:m>
                  <m:oMath xmlns:m="http://schemas.openxmlformats.org/officeDocument/2006/math">
                    <m:r>
                      <a:rPr lang="es-ES" sz="1400" i="1">
                        <a:solidFill>
                          <a:srgbClr val="595959"/>
                        </a:solidFill>
                        <a:latin typeface="Cambria Math" panose="02040503050406030204" pitchFamily="18" charset="0"/>
                        <a:ea typeface="Cambria Math" panose="02040503050406030204" pitchFamily="18" charset="0"/>
                      </a:rPr>
                      <m:t>∆</m:t>
                    </m:r>
                    <m:r>
                      <a:rPr lang="es-ES" sz="1400" i="1">
                        <a:solidFill>
                          <a:srgbClr val="595959"/>
                        </a:solidFill>
                        <a:latin typeface="Cambria Math" panose="02040503050406030204" pitchFamily="18" charset="0"/>
                        <a:ea typeface="Cambria Math" panose="02040503050406030204" pitchFamily="18" charset="0"/>
                      </a:rPr>
                      <m:t>𝑂𝑢𝑡𝑝𝑢𝑡</m:t>
                    </m:r>
                  </m:oMath>
                </a14:m>
                <a:endParaRPr lang="en-US" sz="1400" dirty="0">
                  <a:solidFill>
                    <a:srgbClr val="595959"/>
                  </a:solidFill>
                  <a:latin typeface="Myriad Pro" panose="020B0503030403020204" pitchFamily="34" charset="0"/>
                </a:endParaRPr>
              </a:p>
            </p:txBody>
          </p:sp>
        </mc:Choice>
        <mc:Fallback xmlns="">
          <p:sp>
            <p:nvSpPr>
              <p:cNvPr id="29" name="Rectangle 28">
                <a:extLst>
                  <a:ext uri="{FF2B5EF4-FFF2-40B4-BE49-F238E27FC236}">
                    <a16:creationId xmlns:a16="http://schemas.microsoft.com/office/drawing/2014/main" id="{FF483DA0-952B-184F-ACAC-67AD7E2A66BA}"/>
                  </a:ext>
                </a:extLst>
              </p:cNvPr>
              <p:cNvSpPr>
                <a:spLocks noRot="1" noChangeAspect="1" noMove="1" noResize="1" noEditPoints="1" noAdjustHandles="1" noChangeArrowheads="1" noChangeShapeType="1" noTextEdit="1"/>
              </p:cNvSpPr>
              <p:nvPr/>
            </p:nvSpPr>
            <p:spPr>
              <a:xfrm>
                <a:off x="7163544" y="2494698"/>
                <a:ext cx="1678978" cy="307777"/>
              </a:xfrm>
              <a:prstGeom prst="rect">
                <a:avLst/>
              </a:prstGeom>
              <a:blipFill>
                <a:blip r:embed="rId6"/>
                <a:stretch>
                  <a:fillRect b="-15385"/>
                </a:stretch>
              </a:blipFill>
            </p:spPr>
            <p:txBody>
              <a:bodyPr/>
              <a:lstStyle/>
              <a:p>
                <a:r>
                  <a:rPr lang="es-CR">
                    <a:noFill/>
                  </a:rPr>
                  <a:t> </a:t>
                </a:r>
              </a:p>
            </p:txBody>
          </p:sp>
        </mc:Fallback>
      </mc:AlternateContent>
      <p:cxnSp>
        <p:nvCxnSpPr>
          <p:cNvPr id="32" name="Straight Arrow Connector 31">
            <a:extLst>
              <a:ext uri="{FF2B5EF4-FFF2-40B4-BE49-F238E27FC236}">
                <a16:creationId xmlns:a16="http://schemas.microsoft.com/office/drawing/2014/main" id="{A76EE7FF-0CF7-B648-BBA0-9F2F1ACABF93}"/>
              </a:ext>
            </a:extLst>
          </p:cNvPr>
          <p:cNvCxnSpPr>
            <a:cxnSpLocks/>
          </p:cNvCxnSpPr>
          <p:nvPr/>
        </p:nvCxnSpPr>
        <p:spPr>
          <a:xfrm>
            <a:off x="8341201" y="629844"/>
            <a:ext cx="9434" cy="1867090"/>
          </a:xfrm>
          <a:prstGeom prst="straightConnector1">
            <a:avLst/>
          </a:prstGeom>
          <a:ln>
            <a:solidFill>
              <a:srgbClr val="D8615C"/>
            </a:solidFill>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2E485406-96B2-D34D-A1D2-CF8773DE01A6}"/>
              </a:ext>
            </a:extLst>
          </p:cNvPr>
          <p:cNvSpPr/>
          <p:nvPr/>
        </p:nvSpPr>
        <p:spPr>
          <a:xfrm>
            <a:off x="5131212" y="196720"/>
            <a:ext cx="2524656" cy="430887"/>
          </a:xfrm>
          <a:prstGeom prst="rect">
            <a:avLst/>
          </a:prstGeom>
        </p:spPr>
        <p:txBody>
          <a:bodyPr wrap="square">
            <a:spAutoFit/>
          </a:bodyPr>
          <a:lstStyle/>
          <a:p>
            <a:r>
              <a:rPr lang="es-ES" sz="1100" i="1" dirty="0">
                <a:solidFill>
                  <a:srgbClr val="595959"/>
                </a:solidFill>
                <a:latin typeface="Myriad Pro" panose="020B0503030403020204" pitchFamily="34" charset="0"/>
              </a:rPr>
              <a:t>Un pequeño cambio en cualquier peso causa un pequeño cambio en el output</a:t>
            </a:r>
            <a:endParaRPr lang="en-US" sz="1100" i="1" dirty="0">
              <a:solidFill>
                <a:srgbClr val="595959"/>
              </a:solidFill>
              <a:latin typeface="Myriad Pro" panose="020B0503030403020204" pitchFamily="34" charset="0"/>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F05D547-8B0E-D548-B8D0-DF6767E71ABC}"/>
                  </a:ext>
                </a:extLst>
              </p:cNvPr>
              <p:cNvSpPr/>
              <p:nvPr/>
            </p:nvSpPr>
            <p:spPr>
              <a:xfrm>
                <a:off x="427448" y="938995"/>
                <a:ext cx="42851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solidFill>
                                <a:srgbClr val="595959"/>
                              </a:solidFill>
                              <a:latin typeface="Cambria Math" panose="02040503050406030204" pitchFamily="18" charset="0"/>
                            </a:rPr>
                          </m:ctrlPr>
                        </m:sSubPr>
                        <m:e>
                          <m:r>
                            <a:rPr lang="es-ES" sz="1600" i="1">
                              <a:solidFill>
                                <a:srgbClr val="595959"/>
                              </a:solidFill>
                              <a:latin typeface="Cambria Math" panose="02040503050406030204" pitchFamily="18" charset="0"/>
                            </a:rPr>
                            <m:t>𝑥</m:t>
                          </m:r>
                        </m:e>
                        <m:sub>
                          <m:r>
                            <a:rPr lang="es-ES" sz="1600" i="1">
                              <a:solidFill>
                                <a:srgbClr val="595959"/>
                              </a:solidFill>
                              <a:latin typeface="Cambria Math" panose="02040503050406030204" pitchFamily="18" charset="0"/>
                            </a:rPr>
                            <m:t>1</m:t>
                          </m:r>
                        </m:sub>
                      </m:sSub>
                    </m:oMath>
                  </m:oMathPara>
                </a14:m>
                <a:endParaRPr lang="en-US" sz="1600" dirty="0"/>
              </a:p>
            </p:txBody>
          </p:sp>
        </mc:Choice>
        <mc:Fallback xmlns="">
          <p:sp>
            <p:nvSpPr>
              <p:cNvPr id="47" name="Rectangle 46">
                <a:extLst>
                  <a:ext uri="{FF2B5EF4-FFF2-40B4-BE49-F238E27FC236}">
                    <a16:creationId xmlns:a16="http://schemas.microsoft.com/office/drawing/2014/main" id="{7F05D547-8B0E-D548-B8D0-DF6767E71ABC}"/>
                  </a:ext>
                </a:extLst>
              </p:cNvPr>
              <p:cNvSpPr>
                <a:spLocks noRot="1" noChangeAspect="1" noMove="1" noResize="1" noEditPoints="1" noAdjustHandles="1" noChangeArrowheads="1" noChangeShapeType="1" noTextEdit="1"/>
              </p:cNvSpPr>
              <p:nvPr/>
            </p:nvSpPr>
            <p:spPr>
              <a:xfrm>
                <a:off x="427448" y="938995"/>
                <a:ext cx="428515" cy="338554"/>
              </a:xfrm>
              <a:prstGeom prst="rect">
                <a:avLst/>
              </a:prstGeom>
              <a:blipFill>
                <a:blip r:embed="rId7"/>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2918A9B-D822-D948-A468-CD2081A44DB4}"/>
                  </a:ext>
                </a:extLst>
              </p:cNvPr>
              <p:cNvSpPr/>
              <p:nvPr/>
            </p:nvSpPr>
            <p:spPr>
              <a:xfrm>
                <a:off x="427448" y="2373058"/>
                <a:ext cx="43326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solidFill>
                                <a:srgbClr val="595959"/>
                              </a:solidFill>
                              <a:latin typeface="Cambria Math" panose="02040503050406030204" pitchFamily="18" charset="0"/>
                            </a:rPr>
                          </m:ctrlPr>
                        </m:sSubPr>
                        <m:e>
                          <m:r>
                            <a:rPr lang="es-ES" sz="1600" i="1">
                              <a:solidFill>
                                <a:srgbClr val="595959"/>
                              </a:solidFill>
                              <a:latin typeface="Cambria Math" panose="02040503050406030204" pitchFamily="18" charset="0"/>
                            </a:rPr>
                            <m:t>𝑥</m:t>
                          </m:r>
                        </m:e>
                        <m:sub>
                          <m:r>
                            <a:rPr lang="es-ES" sz="1600" i="1">
                              <a:solidFill>
                                <a:srgbClr val="595959"/>
                              </a:solidFill>
                              <a:latin typeface="Cambria Math" panose="02040503050406030204" pitchFamily="18" charset="0"/>
                            </a:rPr>
                            <m:t>2</m:t>
                          </m:r>
                        </m:sub>
                      </m:sSub>
                    </m:oMath>
                  </m:oMathPara>
                </a14:m>
                <a:endParaRPr lang="en-US" sz="1600" dirty="0"/>
              </a:p>
            </p:txBody>
          </p:sp>
        </mc:Choice>
        <mc:Fallback xmlns="">
          <p:sp>
            <p:nvSpPr>
              <p:cNvPr id="48" name="Rectangle 47">
                <a:extLst>
                  <a:ext uri="{FF2B5EF4-FFF2-40B4-BE49-F238E27FC236}">
                    <a16:creationId xmlns:a16="http://schemas.microsoft.com/office/drawing/2014/main" id="{A2918A9B-D822-D948-A468-CD2081A44DB4}"/>
                  </a:ext>
                </a:extLst>
              </p:cNvPr>
              <p:cNvSpPr>
                <a:spLocks noRot="1" noChangeAspect="1" noMove="1" noResize="1" noEditPoints="1" noAdjustHandles="1" noChangeArrowheads="1" noChangeShapeType="1" noTextEdit="1"/>
              </p:cNvSpPr>
              <p:nvPr/>
            </p:nvSpPr>
            <p:spPr>
              <a:xfrm>
                <a:off x="427448" y="2373058"/>
                <a:ext cx="433260" cy="338554"/>
              </a:xfrm>
              <a:prstGeom prst="rect">
                <a:avLst/>
              </a:prstGeom>
              <a:blipFill>
                <a:blip r:embed="rId8"/>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CEC79FD-76DA-604C-940F-1AECEA9825F2}"/>
                  </a:ext>
                </a:extLst>
              </p:cNvPr>
              <p:cNvSpPr/>
              <p:nvPr/>
            </p:nvSpPr>
            <p:spPr>
              <a:xfrm>
                <a:off x="427448" y="3802114"/>
                <a:ext cx="43326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solidFill>
                                <a:srgbClr val="595959"/>
                              </a:solidFill>
                              <a:latin typeface="Cambria Math" panose="02040503050406030204" pitchFamily="18" charset="0"/>
                            </a:rPr>
                          </m:ctrlPr>
                        </m:sSubPr>
                        <m:e>
                          <m:r>
                            <a:rPr lang="es-ES" sz="1600" i="1">
                              <a:solidFill>
                                <a:srgbClr val="595959"/>
                              </a:solidFill>
                              <a:latin typeface="Cambria Math" panose="02040503050406030204" pitchFamily="18" charset="0"/>
                            </a:rPr>
                            <m:t>𝑥</m:t>
                          </m:r>
                        </m:e>
                        <m:sub>
                          <m:r>
                            <a:rPr lang="es-ES" sz="1600" i="1">
                              <a:solidFill>
                                <a:srgbClr val="595959"/>
                              </a:solidFill>
                              <a:latin typeface="Cambria Math" panose="02040503050406030204" pitchFamily="18" charset="0"/>
                            </a:rPr>
                            <m:t>3</m:t>
                          </m:r>
                        </m:sub>
                      </m:sSub>
                    </m:oMath>
                  </m:oMathPara>
                </a14:m>
                <a:endParaRPr lang="en-US" sz="1600" dirty="0"/>
              </a:p>
            </p:txBody>
          </p:sp>
        </mc:Choice>
        <mc:Fallback xmlns="">
          <p:sp>
            <p:nvSpPr>
              <p:cNvPr id="49" name="Rectangle 48">
                <a:extLst>
                  <a:ext uri="{FF2B5EF4-FFF2-40B4-BE49-F238E27FC236}">
                    <a16:creationId xmlns:a16="http://schemas.microsoft.com/office/drawing/2014/main" id="{4CEC79FD-76DA-604C-940F-1AECEA9825F2}"/>
                  </a:ext>
                </a:extLst>
              </p:cNvPr>
              <p:cNvSpPr>
                <a:spLocks noRot="1" noChangeAspect="1" noMove="1" noResize="1" noEditPoints="1" noAdjustHandles="1" noChangeArrowheads="1" noChangeShapeType="1" noTextEdit="1"/>
              </p:cNvSpPr>
              <p:nvPr/>
            </p:nvSpPr>
            <p:spPr>
              <a:xfrm>
                <a:off x="427448" y="3802114"/>
                <a:ext cx="433260" cy="338554"/>
              </a:xfrm>
              <a:prstGeom prst="rect">
                <a:avLst/>
              </a:prstGeom>
              <a:blipFill>
                <a:blip r:embed="rId9"/>
                <a:stretch>
                  <a:fillRect/>
                </a:stretch>
              </a:blipFill>
            </p:spPr>
            <p:txBody>
              <a:bodyPr/>
              <a:lstStyle/>
              <a:p>
                <a:r>
                  <a:rPr lang="es-CR">
                    <a:noFill/>
                  </a:rPr>
                  <a:t> </a:t>
                </a:r>
              </a:p>
            </p:txBody>
          </p:sp>
        </mc:Fallback>
      </mc:AlternateContent>
      <p:sp>
        <p:nvSpPr>
          <p:cNvPr id="2" name="Slide Number Placeholder 1">
            <a:extLst>
              <a:ext uri="{FF2B5EF4-FFF2-40B4-BE49-F238E27FC236}">
                <a16:creationId xmlns:a16="http://schemas.microsoft.com/office/drawing/2014/main" id="{D0828DF8-9800-7041-BB69-6383FF3F02D0}"/>
              </a:ext>
            </a:extLst>
          </p:cNvPr>
          <p:cNvSpPr>
            <a:spLocks noGrp="1"/>
          </p:cNvSpPr>
          <p:nvPr>
            <p:ph type="sldNum" sz="quarter" idx="12"/>
          </p:nvPr>
        </p:nvSpPr>
        <p:spPr/>
        <p:txBody>
          <a:bodyPr/>
          <a:lstStyle/>
          <a:p>
            <a:fld id="{4624E98C-54E1-8F4C-9379-6BF7059E518B}" type="slidenum">
              <a:rPr lang="en-US" altLang="es-CR" smtClean="0"/>
              <a:pPr/>
              <a:t>27</a:t>
            </a:fld>
            <a:endParaRPr lang="en-US" altLang="es-CR"/>
          </a:p>
        </p:txBody>
      </p:sp>
    </p:spTree>
    <p:extLst>
      <p:ext uri="{BB962C8B-B14F-4D97-AF65-F5344CB8AC3E}">
        <p14:creationId xmlns:p14="http://schemas.microsoft.com/office/powerpoint/2010/main" val="3255206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FA3E194-AEE1-1B48-A750-624E9A4C573B}"/>
              </a:ext>
            </a:extLst>
          </p:cNvPr>
          <p:cNvSpPr>
            <a:spLocks noGrp="1"/>
          </p:cNvSpPr>
          <p:nvPr>
            <p:ph type="title"/>
          </p:nvPr>
        </p:nvSpPr>
        <p:spPr>
          <a:xfrm>
            <a:off x="552733" y="874541"/>
            <a:ext cx="8225774" cy="2945206"/>
          </a:xfrm>
        </p:spPr>
        <p:txBody>
          <a:bodyPr>
            <a:normAutofit fontScale="90000"/>
          </a:bodyPr>
          <a:lstStyle/>
          <a:p>
            <a:pPr>
              <a:spcAft>
                <a:spcPts val="600"/>
              </a:spcAft>
            </a:pPr>
            <a:r>
              <a:rPr lang="es-ES" altLang="es-CR" sz="4000" dirty="0">
                <a:solidFill>
                  <a:srgbClr val="595959"/>
                </a:solidFill>
                <a:latin typeface="Myriad Pro" panose="020B0503030403020204" pitchFamily="34" charset="0"/>
                <a:ea typeface="ＭＳ Ｐゴシック" panose="020B0600070205080204" pitchFamily="34" charset="-128"/>
              </a:rPr>
              <a:t>Pero… ¡Esta propiedad </a:t>
            </a:r>
            <a:r>
              <a:rPr lang="es-ES" altLang="es-CR" sz="4000" b="1" dirty="0">
                <a:solidFill>
                  <a:srgbClr val="595959"/>
                </a:solidFill>
                <a:latin typeface="Myriad Pro" panose="020B0503030403020204" pitchFamily="34" charset="0"/>
                <a:ea typeface="ＭＳ Ｐゴシック" panose="020B0600070205080204" pitchFamily="34" charset="-128"/>
              </a:rPr>
              <a:t>no</a:t>
            </a:r>
            <a:r>
              <a:rPr lang="es-ES" altLang="es-CR" sz="4000" dirty="0">
                <a:solidFill>
                  <a:srgbClr val="595959"/>
                </a:solidFill>
                <a:latin typeface="Myriad Pro" panose="020B0503030403020204" pitchFamily="34" charset="0"/>
                <a:ea typeface="ＭＳ Ｐゴシック" panose="020B0600070205080204" pitchFamily="34" charset="-128"/>
              </a:rPr>
              <a:t> se cumple con redes de </a:t>
            </a:r>
            <a:r>
              <a:rPr lang="es-ES" altLang="es-CR" sz="4000" b="1" dirty="0" err="1">
                <a:solidFill>
                  <a:srgbClr val="595959"/>
                </a:solidFill>
                <a:latin typeface="Myriad Pro" panose="020B0503030403020204" pitchFamily="34" charset="0"/>
                <a:ea typeface="ＭＳ Ｐゴシック" panose="020B0600070205080204" pitchFamily="34" charset="-128"/>
              </a:rPr>
              <a:t>perceptrones</a:t>
            </a:r>
            <a:r>
              <a:rPr lang="es-ES" altLang="es-CR" sz="4000" dirty="0">
                <a:solidFill>
                  <a:srgbClr val="595959"/>
                </a:solidFill>
                <a:latin typeface="Myriad Pro" panose="020B0503030403020204" pitchFamily="34" charset="0"/>
                <a:ea typeface="ＭＳ Ｐゴシック" panose="020B0600070205080204" pitchFamily="34" charset="-128"/>
              </a:rPr>
              <a:t>! 😫</a:t>
            </a:r>
            <a:br>
              <a:rPr lang="es-ES" altLang="es-CR" sz="4000" dirty="0">
                <a:solidFill>
                  <a:srgbClr val="595959"/>
                </a:solidFill>
                <a:latin typeface="Myriad Pro" panose="020B0503030403020204" pitchFamily="34" charset="0"/>
                <a:ea typeface="ＭＳ Ｐゴシック" panose="020B0600070205080204" pitchFamily="34" charset="-128"/>
              </a:rPr>
            </a:br>
            <a:br>
              <a:rPr lang="es-ES" altLang="es-CR" sz="4000" dirty="0">
                <a:solidFill>
                  <a:srgbClr val="595959"/>
                </a:solidFill>
                <a:latin typeface="Myriad Pro" panose="020B0503030403020204" pitchFamily="34" charset="0"/>
                <a:ea typeface="ＭＳ Ｐゴシック" panose="020B0600070205080204" pitchFamily="34" charset="-128"/>
              </a:rPr>
            </a:br>
            <a:r>
              <a:rPr lang="es-ES" altLang="es-CR" sz="4000" dirty="0">
                <a:solidFill>
                  <a:srgbClr val="595959"/>
                </a:solidFill>
                <a:latin typeface="Myriad Pro" panose="020B0503030403020204" pitchFamily="34" charset="0"/>
                <a:ea typeface="ＭＳ Ｐゴシック" panose="020B0600070205080204" pitchFamily="34" charset="-128"/>
              </a:rPr>
              <a:t>¿Alguien sabe por qué? </a:t>
            </a:r>
          </a:p>
        </p:txBody>
      </p:sp>
      <p:sp>
        <p:nvSpPr>
          <p:cNvPr id="2" name="Slide Number Placeholder 1">
            <a:extLst>
              <a:ext uri="{FF2B5EF4-FFF2-40B4-BE49-F238E27FC236}">
                <a16:creationId xmlns:a16="http://schemas.microsoft.com/office/drawing/2014/main" id="{5AFA77DC-E248-D249-87B2-BCB40CEDFE87}"/>
              </a:ext>
            </a:extLst>
          </p:cNvPr>
          <p:cNvSpPr>
            <a:spLocks noGrp="1"/>
          </p:cNvSpPr>
          <p:nvPr>
            <p:ph type="sldNum" sz="quarter" idx="12"/>
          </p:nvPr>
        </p:nvSpPr>
        <p:spPr/>
        <p:txBody>
          <a:bodyPr/>
          <a:lstStyle/>
          <a:p>
            <a:fld id="{4624E98C-54E1-8F4C-9379-6BF7059E518B}" type="slidenum">
              <a:rPr lang="en-US" altLang="es-CR" smtClean="0"/>
              <a:pPr/>
              <a:t>28</a:t>
            </a:fld>
            <a:endParaRPr lang="en-US" altLang="es-CR"/>
          </a:p>
        </p:txBody>
      </p:sp>
    </p:spTree>
    <p:extLst>
      <p:ext uri="{BB962C8B-B14F-4D97-AF65-F5344CB8AC3E}">
        <p14:creationId xmlns:p14="http://schemas.microsoft.com/office/powerpoint/2010/main" val="1424750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955D16D-F54A-FF42-936F-B08F63AB51B2}"/>
              </a:ext>
            </a:extLst>
          </p:cNvPr>
          <p:cNvSpPr>
            <a:spLocks noGrp="1"/>
          </p:cNvSpPr>
          <p:nvPr>
            <p:ph idx="1"/>
          </p:nvPr>
        </p:nvSpPr>
        <p:spPr>
          <a:xfrm>
            <a:off x="457200" y="1200151"/>
            <a:ext cx="8229600" cy="3209925"/>
          </a:xfrm>
        </p:spPr>
        <p:txBody>
          <a:bodyPr>
            <a:normAutofit/>
          </a:bodyPr>
          <a:lstStyle/>
          <a:p>
            <a:pPr eaLnBrk="1" hangingPunct="1"/>
            <a:endParaRPr lang="es-ES_tradnl" altLang="es-CR" sz="2800" dirty="0">
              <a:solidFill>
                <a:srgbClr val="595959"/>
              </a:solidFill>
              <a:latin typeface="Myriad Pro" panose="020B0503030403020204" pitchFamily="34" charset="0"/>
              <a:ea typeface="ＭＳ Ｐゴシック" panose="020B0600070205080204" pitchFamily="34" charset="-128"/>
            </a:endParaRPr>
          </a:p>
          <a:p>
            <a:pPr lvl="2" eaLnBrk="1" hangingPunct="1">
              <a:buFont typeface="Arial" panose="020B0604020202020204" pitchFamily="34" charset="0"/>
              <a:buNone/>
            </a:pPr>
            <a:endParaRPr lang="es-ES_tradnl" altLang="es-CR" sz="2000" dirty="0">
              <a:solidFill>
                <a:srgbClr val="595959"/>
              </a:solidFill>
              <a:latin typeface="Myriad Pro" panose="020B0503030403020204" pitchFamily="34" charset="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43F6A87-7DE0-8042-9A92-06F1CF4EBDFC}"/>
                  </a:ext>
                </a:extLst>
              </p:cNvPr>
              <p:cNvSpPr txBox="1">
                <a:spLocks/>
              </p:cNvSpPr>
              <p:nvPr/>
            </p:nvSpPr>
            <p:spPr bwMode="auto">
              <a:xfrm>
                <a:off x="290223" y="1009815"/>
                <a:ext cx="8712011" cy="32644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Aft>
                    <a:spcPts val="1800"/>
                  </a:spcAft>
                </a:pPr>
                <a:r>
                  <a:rPr lang="es-ES" altLang="es-CR" sz="2800" dirty="0">
                    <a:solidFill>
                      <a:srgbClr val="595959"/>
                    </a:solidFill>
                    <a:latin typeface="Myriad Pro" panose="020B0503030403020204" pitchFamily="34" charset="0"/>
                    <a:ea typeface="ＭＳ Ｐゴシック" panose="020B0600070205080204" pitchFamily="34" charset="-128"/>
                  </a:rPr>
                  <a:t>Porque un cambio pequeño en los </a:t>
                </a:r>
                <a14:m>
                  <m:oMath xmlns:m="http://schemas.openxmlformats.org/officeDocument/2006/math">
                    <m:sSub>
                      <m:sSubPr>
                        <m:ctrlPr>
                          <a:rPr lang="es-ES_tradnl" altLang="es-CR" sz="2800" i="1">
                            <a:solidFill>
                              <a:srgbClr val="595959"/>
                            </a:solidFill>
                            <a:latin typeface="Cambria Math" panose="02040503050406030204" pitchFamily="18" charset="0"/>
                            <a:ea typeface="ＭＳ Ｐゴシック" panose="020B0600070205080204" pitchFamily="34" charset="-128"/>
                          </a:rPr>
                        </m:ctrlPr>
                      </m:sSubPr>
                      <m:e>
                        <m:r>
                          <a:rPr lang="es-ES" altLang="es-CR" sz="2800" i="1">
                            <a:solidFill>
                              <a:srgbClr val="595959"/>
                            </a:solidFill>
                            <a:latin typeface="Cambria Math" panose="02040503050406030204" pitchFamily="18" charset="0"/>
                            <a:ea typeface="ＭＳ Ｐゴシック" panose="020B0600070205080204" pitchFamily="34" charset="-128"/>
                          </a:rPr>
                          <m:t>𝑤</m:t>
                        </m:r>
                      </m:e>
                      <m:sub>
                        <m:r>
                          <a:rPr lang="es-ES" altLang="es-CR" sz="2800" i="1">
                            <a:solidFill>
                              <a:srgbClr val="595959"/>
                            </a:solidFill>
                            <a:latin typeface="Cambria Math" panose="02040503050406030204" pitchFamily="18" charset="0"/>
                            <a:ea typeface="ＭＳ Ｐゴシック" panose="020B0600070205080204" pitchFamily="34" charset="-128"/>
                          </a:rPr>
                          <m:t>𝑗</m:t>
                        </m:r>
                      </m:sub>
                    </m:sSub>
                  </m:oMath>
                </a14:m>
                <a:r>
                  <a:rPr lang="es-ES_tradnl" altLang="es-CR" sz="2800" dirty="0">
                    <a:solidFill>
                      <a:srgbClr val="595959"/>
                    </a:solidFill>
                    <a:latin typeface="Myriad Pro" panose="020B0503030403020204" pitchFamily="34" charset="0"/>
                    <a:ea typeface="ＭＳ Ｐゴシック" panose="020B0600070205080204" pitchFamily="34" charset="-128"/>
                  </a:rPr>
                  <a:t> o en </a:t>
                </a:r>
                <a14:m>
                  <m:oMath xmlns:m="http://schemas.openxmlformats.org/officeDocument/2006/math">
                    <m:r>
                      <a:rPr lang="es-ES" altLang="es-CR" sz="2800" i="1">
                        <a:solidFill>
                          <a:srgbClr val="595959"/>
                        </a:solidFill>
                        <a:latin typeface="Cambria Math" panose="02040503050406030204" pitchFamily="18" charset="0"/>
                        <a:ea typeface="ＭＳ Ｐゴシック" panose="020B0600070205080204" pitchFamily="34" charset="-128"/>
                      </a:rPr>
                      <m:t>𝑏</m:t>
                    </m:r>
                  </m:oMath>
                </a14:m>
                <a:r>
                  <a:rPr lang="es-ES_tradnl" altLang="es-CR" sz="2800" dirty="0">
                    <a:solidFill>
                      <a:srgbClr val="595959"/>
                    </a:solidFill>
                    <a:latin typeface="Myriad Pro" panose="020B0503030403020204" pitchFamily="34" charset="0"/>
                    <a:ea typeface="ＭＳ Ｐゴシック" panose="020B0600070205080204" pitchFamily="34" charset="-128"/>
                  </a:rPr>
                  <a:t> </a:t>
                </a:r>
                <a:r>
                  <a:rPr lang="es-ES" altLang="es-CR" sz="2800" dirty="0">
                    <a:solidFill>
                      <a:srgbClr val="595959"/>
                    </a:solidFill>
                    <a:latin typeface="Myriad Pro" panose="020B0503030403020204" pitchFamily="34" charset="0"/>
                    <a:ea typeface="ＭＳ Ｐゴシック" panose="020B0600070205080204" pitchFamily="34" charset="-128"/>
                  </a:rPr>
                  <a:t>de un solo </a:t>
                </a:r>
                <a:r>
                  <a:rPr lang="es-ES" altLang="es-CR" sz="2800" dirty="0" err="1">
                    <a:solidFill>
                      <a:srgbClr val="595959"/>
                    </a:solidFill>
                    <a:latin typeface="Myriad Pro" panose="020B0503030403020204" pitchFamily="34" charset="0"/>
                    <a:ea typeface="ＭＳ Ｐゴシック" panose="020B0600070205080204" pitchFamily="34" charset="-128"/>
                  </a:rPr>
                  <a:t>perceptrón</a:t>
                </a:r>
                <a:r>
                  <a:rPr lang="es-ES" altLang="es-CR" sz="2800" dirty="0">
                    <a:solidFill>
                      <a:srgbClr val="595959"/>
                    </a:solidFill>
                    <a:latin typeface="Myriad Pro" panose="020B0503030403020204" pitchFamily="34" charset="0"/>
                    <a:ea typeface="ＭＳ Ｐゴシック" panose="020B0600070205080204" pitchFamily="34" charset="-128"/>
                  </a:rPr>
                  <a:t> podría hacer que el output cambie radicalmente. Por ejemplo, de 0 a 1.</a:t>
                </a:r>
              </a:p>
              <a:p>
                <a:pPr eaLnBrk="1" hangingPunct="1">
                  <a:spcAft>
                    <a:spcPts val="1800"/>
                  </a:spcAft>
                </a:pPr>
                <a:r>
                  <a:rPr lang="es-ES" altLang="es-CR" sz="2800" i="1" dirty="0">
                    <a:solidFill>
                      <a:srgbClr val="B24F4A"/>
                    </a:solidFill>
                    <a:latin typeface="Myriad Pro" panose="020B0503030403020204" pitchFamily="34" charset="0"/>
                    <a:ea typeface="ＭＳ Ｐゴシック" panose="020B0600070205080204" pitchFamily="34" charset="-128"/>
                  </a:rPr>
                  <a:t>Más problemas: </a:t>
                </a:r>
                <a:r>
                  <a:rPr lang="es-ES" altLang="es-CR" sz="2800" dirty="0">
                    <a:solidFill>
                      <a:srgbClr val="595959"/>
                    </a:solidFill>
                    <a:latin typeface="Myriad Pro" panose="020B0503030403020204" pitchFamily="34" charset="0"/>
                    <a:ea typeface="ＭＳ Ｐゴシック" panose="020B0600070205080204" pitchFamily="34" charset="-128"/>
                  </a:rPr>
                  <a:t>Este cambio puede modificar el comportamiento del resto de la red de una forma difícil de controlar.</a:t>
                </a:r>
              </a:p>
              <a:p>
                <a:pPr marL="0" indent="0" eaLnBrk="1" hangingPunct="1">
                  <a:spcAft>
                    <a:spcPts val="1800"/>
                  </a:spcAft>
                  <a:buNone/>
                </a:pPr>
                <a:endParaRPr lang="es-ES" altLang="es-CR" sz="2800" dirty="0">
                  <a:solidFill>
                    <a:srgbClr val="595959"/>
                  </a:solidFill>
                  <a:latin typeface="Myriad Pro" panose="020B0503030403020204" pitchFamily="34" charset="0"/>
                  <a:ea typeface="ＭＳ Ｐゴシック" panose="020B0600070205080204" pitchFamily="34" charset="-128"/>
                </a:endParaRPr>
              </a:p>
              <a:p>
                <a:pPr marL="0" indent="0" eaLnBrk="1" hangingPunct="1">
                  <a:spcAft>
                    <a:spcPts val="1800"/>
                  </a:spcAft>
                  <a:buNone/>
                </a:pPr>
                <a:endParaRPr lang="es-ES" altLang="es-CR" sz="2800" dirty="0">
                  <a:solidFill>
                    <a:srgbClr val="595959"/>
                  </a:solidFill>
                  <a:latin typeface="Myriad Pro" panose="020B0503030403020204" pitchFamily="34" charset="0"/>
                  <a:ea typeface="ＭＳ Ｐゴシック" panose="020B0600070205080204" pitchFamily="34" charset="-128"/>
                </a:endParaRPr>
              </a:p>
            </p:txBody>
          </p:sp>
        </mc:Choice>
        <mc:Fallback xmlns="">
          <p:sp>
            <p:nvSpPr>
              <p:cNvPr id="8" name="Content Placeholder 2">
                <a:extLst>
                  <a:ext uri="{FF2B5EF4-FFF2-40B4-BE49-F238E27FC236}">
                    <a16:creationId xmlns:a16="http://schemas.microsoft.com/office/drawing/2014/main" id="{F43F6A87-7DE0-8042-9A92-06F1CF4EBDFC}"/>
                  </a:ext>
                </a:extLst>
              </p:cNvPr>
              <p:cNvSpPr txBox="1">
                <a:spLocks noRot="1" noChangeAspect="1" noMove="1" noResize="1" noEditPoints="1" noAdjustHandles="1" noChangeArrowheads="1" noChangeShapeType="1" noTextEdit="1"/>
              </p:cNvSpPr>
              <p:nvPr/>
            </p:nvSpPr>
            <p:spPr bwMode="auto">
              <a:xfrm>
                <a:off x="290223" y="1009815"/>
                <a:ext cx="8712011" cy="3264473"/>
              </a:xfrm>
              <a:prstGeom prst="rect">
                <a:avLst/>
              </a:prstGeom>
              <a:blipFill>
                <a:blip r:embed="rId3"/>
                <a:stretch>
                  <a:fillRect l="-1312" t="-1938" r="-2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R">
                    <a:noFill/>
                  </a:rPr>
                  <a:t> </a:t>
                </a:r>
              </a:p>
            </p:txBody>
          </p:sp>
        </mc:Fallback>
      </mc:AlternateContent>
      <p:sp>
        <p:nvSpPr>
          <p:cNvPr id="2" name="Slide Number Placeholder 1">
            <a:extLst>
              <a:ext uri="{FF2B5EF4-FFF2-40B4-BE49-F238E27FC236}">
                <a16:creationId xmlns:a16="http://schemas.microsoft.com/office/drawing/2014/main" id="{FD6A570A-EBAF-FE46-A47D-F835182DBC70}"/>
              </a:ext>
            </a:extLst>
          </p:cNvPr>
          <p:cNvSpPr>
            <a:spLocks noGrp="1"/>
          </p:cNvSpPr>
          <p:nvPr>
            <p:ph type="sldNum" sz="quarter" idx="12"/>
          </p:nvPr>
        </p:nvSpPr>
        <p:spPr/>
        <p:txBody>
          <a:bodyPr/>
          <a:lstStyle/>
          <a:p>
            <a:fld id="{4624E98C-54E1-8F4C-9379-6BF7059E518B}" type="slidenum">
              <a:rPr lang="en-US" altLang="es-CR" smtClean="0"/>
              <a:pPr/>
              <a:t>29</a:t>
            </a:fld>
            <a:endParaRPr lang="en-US" altLang="es-CR"/>
          </a:p>
        </p:txBody>
      </p:sp>
    </p:spTree>
    <p:extLst>
      <p:ext uri="{BB962C8B-B14F-4D97-AF65-F5344CB8AC3E}">
        <p14:creationId xmlns:p14="http://schemas.microsoft.com/office/powerpoint/2010/main" val="2453380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27D551E-6774-7840-829A-1F77304F9926}"/>
              </a:ext>
            </a:extLst>
          </p:cNvPr>
          <p:cNvSpPr>
            <a:spLocks noGrp="1"/>
          </p:cNvSpPr>
          <p:nvPr>
            <p:ph type="title"/>
          </p:nvPr>
        </p:nvSpPr>
        <p:spPr>
          <a:xfrm>
            <a:off x="482600" y="241300"/>
            <a:ext cx="8178799" cy="851803"/>
          </a:xfrm>
        </p:spPr>
        <p:txBody>
          <a:bodyPr>
            <a:normAutofit fontScale="90000"/>
          </a:bodyPr>
          <a:lstStyle/>
          <a:p>
            <a:r>
              <a:rPr lang="es-ES_tradnl" sz="2800" b="1" dirty="0">
                <a:solidFill>
                  <a:srgbClr val="7F7F7F"/>
                </a:solidFill>
                <a:latin typeface="Century Gothic" panose="020B0502020202020204" pitchFamily="34" charset="0"/>
                <a:ea typeface="ＭＳ Ｐゴシック" panose="020B0600070205080204" pitchFamily="34" charset="-128"/>
              </a:rPr>
              <a:t>Componentes Matemáticos de las Redes Neuronales</a:t>
            </a:r>
            <a:endParaRPr lang="es-CR" sz="2700" dirty="0"/>
          </a:p>
        </p:txBody>
      </p:sp>
      <p:sp>
        <p:nvSpPr>
          <p:cNvPr id="3" name="Marcador de contenido 2">
            <a:extLst>
              <a:ext uri="{FF2B5EF4-FFF2-40B4-BE49-F238E27FC236}">
                <a16:creationId xmlns:a16="http://schemas.microsoft.com/office/drawing/2014/main" id="{D49D1146-8A33-C149-9AAC-BEC5088ABA85}"/>
              </a:ext>
            </a:extLst>
          </p:cNvPr>
          <p:cNvSpPr>
            <a:spLocks noGrp="1"/>
          </p:cNvSpPr>
          <p:nvPr>
            <p:ph idx="1"/>
          </p:nvPr>
        </p:nvSpPr>
        <p:spPr>
          <a:xfrm>
            <a:off x="482601" y="1337235"/>
            <a:ext cx="3006288" cy="3295487"/>
          </a:xfrm>
        </p:spPr>
        <p:txBody>
          <a:bodyPr>
            <a:normAutofit fontScale="92500" lnSpcReduction="20000"/>
          </a:bodyPr>
          <a:lstStyle/>
          <a:p>
            <a:r>
              <a:rPr lang="es-CR" sz="1600" dirty="0">
                <a:solidFill>
                  <a:srgbClr val="595959"/>
                </a:solidFill>
                <a:latin typeface="Myriad Pro" panose="020B0503030403020204" pitchFamily="34" charset="0"/>
                <a:ea typeface="ＭＳ Ｐゴシック" panose="020B0600070205080204" pitchFamily="34" charset="-128"/>
              </a:rPr>
              <a:t>Los datos se almacenan en arreglos Numpy multidimensionales, también conocidos como tensores. Pero, ¿qué es un tensor?</a:t>
            </a:r>
          </a:p>
          <a:p>
            <a:endParaRPr lang="es-CR" sz="1600" dirty="0">
              <a:solidFill>
                <a:srgbClr val="595959"/>
              </a:solidFill>
              <a:latin typeface="Myriad Pro" panose="020B0503030403020204" pitchFamily="34" charset="0"/>
              <a:ea typeface="ＭＳ Ｐゴシック" panose="020B0600070205080204" pitchFamily="34" charset="-128"/>
            </a:endParaRPr>
          </a:p>
          <a:p>
            <a:r>
              <a:rPr lang="es-CR" sz="1600" dirty="0">
                <a:solidFill>
                  <a:srgbClr val="595959"/>
                </a:solidFill>
                <a:latin typeface="Myriad Pro" panose="020B0503030403020204" pitchFamily="34" charset="0"/>
                <a:ea typeface="ＭＳ Ｐゴシック" panose="020B0600070205080204" pitchFamily="34" charset="-128"/>
              </a:rPr>
              <a:t>Un tensor es un contenedor de datos, casi siempre numérica. Las matrices son tensores en 2D; los tensores son una generalización de las matrices a un número arbitrario de dimensiones (en tensores a estas se les llama ejes). Al número de ejes de un tensor también se le llama </a:t>
            </a:r>
            <a:r>
              <a:rPr lang="es-CR" sz="1600" b="1" dirty="0">
                <a:solidFill>
                  <a:srgbClr val="595959"/>
                </a:solidFill>
                <a:latin typeface="Myriad Pro" panose="020B0503030403020204" pitchFamily="34" charset="0"/>
                <a:ea typeface="ＭＳ Ｐゴシック" panose="020B0600070205080204" pitchFamily="34" charset="-128"/>
              </a:rPr>
              <a:t>rango.</a:t>
            </a:r>
          </a:p>
          <a:p>
            <a:endParaRPr lang="es-CR" sz="1600" dirty="0">
              <a:solidFill>
                <a:srgbClr val="595959"/>
              </a:solidFill>
              <a:latin typeface="Myriad Pro" panose="020B0503030403020204" pitchFamily="34" charset="0"/>
              <a:ea typeface="ＭＳ Ｐゴシック" panose="020B0600070205080204" pitchFamily="34" charset="-128"/>
            </a:endParaRPr>
          </a:p>
          <a:p>
            <a:endParaRPr lang="es-CR" sz="1500" dirty="0"/>
          </a:p>
        </p:txBody>
      </p:sp>
      <p:grpSp>
        <p:nvGrpSpPr>
          <p:cNvPr id="19"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51122"/>
            <a:ext cx="760545" cy="1513185"/>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n 4" descr="Diagrama&#10;&#10;Descripción generada automáticamente">
            <a:extLst>
              <a:ext uri="{FF2B5EF4-FFF2-40B4-BE49-F238E27FC236}">
                <a16:creationId xmlns:a16="http://schemas.microsoft.com/office/drawing/2014/main" id="{7EB1BCA4-5D06-8D47-8146-3FB7CA5D9156}"/>
              </a:ext>
            </a:extLst>
          </p:cNvPr>
          <p:cNvPicPr/>
          <p:nvPr/>
        </p:nvPicPr>
        <p:blipFill>
          <a:blip r:embed="rId2"/>
          <a:stretch>
            <a:fillRect/>
          </a:stretch>
        </p:blipFill>
        <p:spPr>
          <a:xfrm>
            <a:off x="3971490" y="1565972"/>
            <a:ext cx="4689909" cy="2813944"/>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0"/>
            <a:ext cx="729532" cy="1451482"/>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Marcador de número de diapositiva 3">
            <a:extLst>
              <a:ext uri="{FF2B5EF4-FFF2-40B4-BE49-F238E27FC236}">
                <a16:creationId xmlns:a16="http://schemas.microsoft.com/office/drawing/2014/main" id="{C21CB4BC-1C32-AE46-9981-BD53AFE65471}"/>
              </a:ext>
            </a:extLst>
          </p:cNvPr>
          <p:cNvSpPr>
            <a:spLocks noGrp="1"/>
          </p:cNvSpPr>
          <p:nvPr>
            <p:ph type="sldNum" sz="quarter" idx="12"/>
          </p:nvPr>
        </p:nvSpPr>
        <p:spPr>
          <a:xfrm>
            <a:off x="6603999" y="4767262"/>
            <a:ext cx="2057400" cy="273844"/>
          </a:xfrm>
        </p:spPr>
        <p:txBody>
          <a:bodyPr>
            <a:normAutofit/>
          </a:bodyPr>
          <a:lstStyle/>
          <a:p>
            <a:pPr>
              <a:lnSpc>
                <a:spcPct val="90000"/>
              </a:lnSpc>
              <a:spcAft>
                <a:spcPts val="600"/>
              </a:spcAft>
            </a:pPr>
            <a:fld id="{4624E98C-54E1-8F4C-9379-6BF7059E518B}" type="slidenum">
              <a:rPr lang="en-US" altLang="es-CR" smtClean="0"/>
              <a:pPr>
                <a:lnSpc>
                  <a:spcPct val="90000"/>
                </a:lnSpc>
                <a:spcAft>
                  <a:spcPts val="600"/>
                </a:spcAft>
              </a:pPr>
              <a:t>3</a:t>
            </a:fld>
            <a:endParaRPr lang="en-US" altLang="es-CR"/>
          </a:p>
        </p:txBody>
      </p:sp>
    </p:spTree>
    <p:extLst>
      <p:ext uri="{BB962C8B-B14F-4D97-AF65-F5344CB8AC3E}">
        <p14:creationId xmlns:p14="http://schemas.microsoft.com/office/powerpoint/2010/main" val="788590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FA3E194-AEE1-1B48-A750-624E9A4C573B}"/>
              </a:ext>
            </a:extLst>
          </p:cNvPr>
          <p:cNvSpPr>
            <a:spLocks noGrp="1"/>
          </p:cNvSpPr>
          <p:nvPr>
            <p:ph type="title"/>
          </p:nvPr>
        </p:nvSpPr>
        <p:spPr>
          <a:xfrm>
            <a:off x="366824" y="738976"/>
            <a:ext cx="8476807" cy="3248825"/>
          </a:xfrm>
        </p:spPr>
        <p:txBody>
          <a:bodyPr>
            <a:normAutofit/>
          </a:bodyPr>
          <a:lstStyle/>
          <a:p>
            <a:pPr>
              <a:spcAft>
                <a:spcPts val="600"/>
              </a:spcAft>
            </a:pPr>
            <a:r>
              <a:rPr lang="es-ES" altLang="es-CR" sz="3600" dirty="0">
                <a:solidFill>
                  <a:srgbClr val="595959"/>
                </a:solidFill>
                <a:latin typeface="Myriad Pro" panose="020B0503030403020204" pitchFamily="34" charset="0"/>
                <a:ea typeface="ＭＳ Ｐゴシック" panose="020B0600070205080204" pitchFamily="34" charset="-128"/>
              </a:rPr>
              <a:t>¡Podemos superar esta dificultad!</a:t>
            </a:r>
            <a:br>
              <a:rPr lang="es-ES" altLang="es-CR" sz="3600" dirty="0">
                <a:solidFill>
                  <a:srgbClr val="595959"/>
                </a:solidFill>
                <a:latin typeface="Myriad Pro" panose="020B0503030403020204" pitchFamily="34" charset="0"/>
                <a:ea typeface="ＭＳ Ｐゴシック" panose="020B0600070205080204" pitchFamily="34" charset="-128"/>
              </a:rPr>
            </a:br>
            <a:br>
              <a:rPr lang="es-ES" altLang="es-CR" sz="3600" dirty="0">
                <a:solidFill>
                  <a:srgbClr val="595959"/>
                </a:solidFill>
                <a:latin typeface="Myriad Pro" panose="020B0503030403020204" pitchFamily="34" charset="0"/>
                <a:ea typeface="ＭＳ Ｐゴシック" panose="020B0600070205080204" pitchFamily="34" charset="-128"/>
              </a:rPr>
            </a:br>
            <a:r>
              <a:rPr lang="es-ES" altLang="es-CR" sz="3600" i="1" dirty="0">
                <a:solidFill>
                  <a:srgbClr val="595959"/>
                </a:solidFill>
                <a:latin typeface="Myriad Pro" panose="020B0503030403020204" pitchFamily="34" charset="0"/>
                <a:ea typeface="ＭＳ Ｐゴシック" panose="020B0600070205080204" pitchFamily="34" charset="-128"/>
              </a:rPr>
              <a:t>¿Cómo?</a:t>
            </a:r>
            <a:br>
              <a:rPr lang="es-ES" altLang="es-CR" sz="3600" dirty="0">
                <a:solidFill>
                  <a:srgbClr val="595959"/>
                </a:solidFill>
                <a:latin typeface="Myriad Pro" panose="020B0503030403020204" pitchFamily="34" charset="0"/>
                <a:ea typeface="ＭＳ Ｐゴシック" panose="020B0600070205080204" pitchFamily="34" charset="-128"/>
              </a:rPr>
            </a:br>
            <a:r>
              <a:rPr lang="es-ES" altLang="es-CR" sz="3600" dirty="0">
                <a:solidFill>
                  <a:srgbClr val="595959"/>
                </a:solidFill>
                <a:latin typeface="Myriad Pro" panose="020B0503030403020204" pitchFamily="34" charset="0"/>
                <a:ea typeface="ＭＳ Ｐゴシック" panose="020B0600070205080204" pitchFamily="34" charset="-128"/>
              </a:rPr>
              <a:t>Usando otro prototipo de neurona artificial </a:t>
            </a:r>
            <a:r>
              <a:rPr lang="es-ES" altLang="es-CR" sz="4000" dirty="0">
                <a:solidFill>
                  <a:srgbClr val="595959"/>
                </a:solidFill>
                <a:latin typeface="Myriad Pro" panose="020B0503030403020204" pitchFamily="34" charset="0"/>
                <a:ea typeface="ＭＳ Ｐゴシック" panose="020B0600070205080204" pitchFamily="34" charset="-128"/>
              </a:rPr>
              <a:t>🤓</a:t>
            </a:r>
          </a:p>
        </p:txBody>
      </p:sp>
      <p:sp>
        <p:nvSpPr>
          <p:cNvPr id="2" name="Slide Number Placeholder 1">
            <a:extLst>
              <a:ext uri="{FF2B5EF4-FFF2-40B4-BE49-F238E27FC236}">
                <a16:creationId xmlns:a16="http://schemas.microsoft.com/office/drawing/2014/main" id="{68E3597E-4716-D34F-B9ED-8AB3888238BC}"/>
              </a:ext>
            </a:extLst>
          </p:cNvPr>
          <p:cNvSpPr>
            <a:spLocks noGrp="1"/>
          </p:cNvSpPr>
          <p:nvPr>
            <p:ph type="sldNum" sz="quarter" idx="12"/>
          </p:nvPr>
        </p:nvSpPr>
        <p:spPr/>
        <p:txBody>
          <a:bodyPr/>
          <a:lstStyle/>
          <a:p>
            <a:fld id="{4624E98C-54E1-8F4C-9379-6BF7059E518B}" type="slidenum">
              <a:rPr lang="en-US" altLang="es-CR" smtClean="0"/>
              <a:pPr/>
              <a:t>30</a:t>
            </a:fld>
            <a:endParaRPr lang="en-US" altLang="es-CR"/>
          </a:p>
        </p:txBody>
      </p:sp>
    </p:spTree>
    <p:extLst>
      <p:ext uri="{BB962C8B-B14F-4D97-AF65-F5344CB8AC3E}">
        <p14:creationId xmlns:p14="http://schemas.microsoft.com/office/powerpoint/2010/main" val="93981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711F9-5E78-2343-98A2-A56106AF719B}"/>
              </a:ext>
            </a:extLst>
          </p:cNvPr>
          <p:cNvSpPr>
            <a:spLocks noGrp="1"/>
          </p:cNvSpPr>
          <p:nvPr>
            <p:ph idx="1"/>
          </p:nvPr>
        </p:nvSpPr>
        <p:spPr>
          <a:xfrm>
            <a:off x="457200" y="1063625"/>
            <a:ext cx="8229600" cy="3209925"/>
          </a:xfrm>
        </p:spPr>
        <p:txBody>
          <a:bodyPr>
            <a:normAutofit/>
          </a:bodyPr>
          <a:lstStyle/>
          <a:p>
            <a:pPr eaLnBrk="1" hangingPunct="1"/>
            <a:endParaRPr lang="es-ES_tradnl" altLang="es-CR" sz="2800" dirty="0">
              <a:solidFill>
                <a:srgbClr val="595959"/>
              </a:solidFill>
              <a:latin typeface="Myriad Pro" panose="020B0503030403020204" pitchFamily="34" charset="0"/>
              <a:ea typeface="ＭＳ Ｐゴシック" panose="020B0600070205080204" pitchFamily="34" charset="-128"/>
            </a:endParaRPr>
          </a:p>
          <a:p>
            <a:pPr lvl="2" eaLnBrk="1" hangingPunct="1">
              <a:buFont typeface="Arial" panose="020B0604020202020204" pitchFamily="34" charset="0"/>
              <a:buNone/>
            </a:pPr>
            <a:endParaRPr lang="es-ES_tradnl" altLang="es-CR" sz="2000" dirty="0">
              <a:solidFill>
                <a:srgbClr val="595959"/>
              </a:solidFill>
              <a:latin typeface="Myriad Pro" panose="020B0503030403020204" pitchFamily="34" charset="0"/>
              <a:ea typeface="ＭＳ Ｐゴシック" panose="020B0600070205080204" pitchFamily="34" charset="-128"/>
            </a:endParaRPr>
          </a:p>
        </p:txBody>
      </p:sp>
      <p:sp>
        <p:nvSpPr>
          <p:cNvPr id="6" name="Title 1">
            <a:extLst>
              <a:ext uri="{FF2B5EF4-FFF2-40B4-BE49-F238E27FC236}">
                <a16:creationId xmlns:a16="http://schemas.microsoft.com/office/drawing/2014/main" id="{46648A3A-BE89-B644-8F43-B3D0C59A4827}"/>
              </a:ext>
            </a:extLst>
          </p:cNvPr>
          <p:cNvSpPr>
            <a:spLocks noGrp="1"/>
          </p:cNvSpPr>
          <p:nvPr>
            <p:ph type="title"/>
          </p:nvPr>
        </p:nvSpPr>
        <p:spPr>
          <a:xfrm>
            <a:off x="457200" y="79113"/>
            <a:ext cx="8229600" cy="663575"/>
          </a:xfrm>
        </p:spPr>
        <p:txBody>
          <a:bodyPr>
            <a:normAutofit fontScale="90000"/>
          </a:bodyPr>
          <a:lstStyle/>
          <a:p>
            <a:pPr algn="ctr" eaLnBrk="1" hangingPunct="1"/>
            <a:r>
              <a:rPr lang="es-ES" altLang="es-CR" b="1" dirty="0">
                <a:solidFill>
                  <a:srgbClr val="7F7F7F"/>
                </a:solidFill>
                <a:latin typeface="Century Gothic" panose="020B0502020202020204" pitchFamily="34" charset="0"/>
                <a:ea typeface="ＭＳ Ｐゴシック" panose="020B0600070205080204" pitchFamily="34" charset="-128"/>
              </a:rPr>
              <a:t>Neurona </a:t>
            </a:r>
            <a:r>
              <a:rPr lang="es-ES" altLang="es-CR" b="1" dirty="0" err="1">
                <a:solidFill>
                  <a:srgbClr val="7F7F7F"/>
                </a:solidFill>
                <a:latin typeface="Century Gothic" panose="020B0502020202020204" pitchFamily="34" charset="0"/>
                <a:ea typeface="ＭＳ Ｐゴシック" panose="020B0600070205080204" pitchFamily="34" charset="-128"/>
              </a:rPr>
              <a:t>Sigmoid</a:t>
            </a:r>
            <a:endParaRPr lang="es-ES_tradnl" altLang="es-CR" b="1" dirty="0">
              <a:solidFill>
                <a:srgbClr val="7F7F7F"/>
              </a:solidFill>
              <a:latin typeface="Century Gothic" panose="020B0502020202020204" pitchFamily="34" charset="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F43B7E7-8CA8-0D4B-9896-3EACBA369326}"/>
                  </a:ext>
                </a:extLst>
              </p:cNvPr>
              <p:cNvSpPr txBox="1">
                <a:spLocks/>
              </p:cNvSpPr>
              <p:nvPr/>
            </p:nvSpPr>
            <p:spPr bwMode="auto">
              <a:xfrm>
                <a:off x="199298" y="750359"/>
                <a:ext cx="8944702" cy="38364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Aft>
                    <a:spcPts val="1200"/>
                  </a:spcAft>
                </a:pPr>
                <a:r>
                  <a:rPr lang="es-ES" altLang="es-CR" sz="2800" dirty="0">
                    <a:solidFill>
                      <a:srgbClr val="595959"/>
                    </a:solidFill>
                    <a:latin typeface="Myriad Pro" panose="020B0503030403020204" pitchFamily="34" charset="0"/>
                    <a:ea typeface="ＭＳ Ｐゴシック" panose="020B0600070205080204" pitchFamily="34" charset="-128"/>
                  </a:rPr>
                  <a:t>Similar a los </a:t>
                </a:r>
                <a:r>
                  <a:rPr lang="es-ES" altLang="es-CR" sz="2800" dirty="0" err="1">
                    <a:solidFill>
                      <a:srgbClr val="595959"/>
                    </a:solidFill>
                    <a:latin typeface="Myriad Pro" panose="020B0503030403020204" pitchFamily="34" charset="0"/>
                    <a:ea typeface="ＭＳ Ｐゴシック" panose="020B0600070205080204" pitchFamily="34" charset="-128"/>
                  </a:rPr>
                  <a:t>perceptrones</a:t>
                </a:r>
                <a:r>
                  <a:rPr lang="es-ES" altLang="es-CR" sz="2800" dirty="0">
                    <a:solidFill>
                      <a:srgbClr val="595959"/>
                    </a:solidFill>
                    <a:latin typeface="Myriad Pro" panose="020B0503030403020204" pitchFamily="34" charset="0"/>
                    <a:ea typeface="ＭＳ Ｐゴシック" panose="020B0600070205080204" pitchFamily="34" charset="-128"/>
                  </a:rPr>
                  <a:t> (tiene inputs, pesos, </a:t>
                </a:r>
                <a:r>
                  <a:rPr lang="es-ES" altLang="es-CR" sz="2800" i="1" dirty="0">
                    <a:solidFill>
                      <a:srgbClr val="595959"/>
                    </a:solidFill>
                    <a:latin typeface="Myriad Pro" panose="020B0503030403020204" pitchFamily="34" charset="0"/>
                    <a:ea typeface="ＭＳ Ｐゴシック" panose="020B0600070205080204" pitchFamily="34" charset="-128"/>
                  </a:rPr>
                  <a:t>b</a:t>
                </a:r>
                <a:r>
                  <a:rPr lang="es-ES" altLang="es-CR" sz="2800" dirty="0">
                    <a:solidFill>
                      <a:srgbClr val="595959"/>
                    </a:solidFill>
                    <a:latin typeface="Myriad Pro" panose="020B0503030403020204" pitchFamily="34" charset="0"/>
                    <a:ea typeface="ＭＳ Ｐゴシック" panose="020B0600070205080204" pitchFamily="34" charset="-128"/>
                  </a:rPr>
                  <a:t> y output).</a:t>
                </a:r>
              </a:p>
              <a:p>
                <a:pPr eaLnBrk="1" hangingPunct="1">
                  <a:spcAft>
                    <a:spcPts val="1200"/>
                  </a:spcAft>
                </a:pPr>
                <a:r>
                  <a:rPr lang="es-ES" altLang="es-CR" sz="2800" dirty="0">
                    <a:solidFill>
                      <a:srgbClr val="595959"/>
                    </a:solidFill>
                    <a:latin typeface="Myriad Pro" panose="020B0503030403020204" pitchFamily="34" charset="0"/>
                    <a:ea typeface="ＭＳ Ｐゴシック" panose="020B0600070205080204" pitchFamily="34" charset="-128"/>
                  </a:rPr>
                  <a:t>Modificada para que un pequeño cambio en </a:t>
                </a:r>
                <a14:m>
                  <m:oMath xmlns:m="http://schemas.openxmlformats.org/officeDocument/2006/math">
                    <m:sSub>
                      <m:sSubPr>
                        <m:ctrlPr>
                          <a:rPr lang="es-ES_tradnl" altLang="es-CR" sz="2800" i="1">
                            <a:solidFill>
                              <a:srgbClr val="595959"/>
                            </a:solidFill>
                            <a:latin typeface="Cambria Math" panose="02040503050406030204" pitchFamily="18" charset="0"/>
                            <a:ea typeface="ＭＳ Ｐゴシック" panose="020B0600070205080204" pitchFamily="34" charset="-128"/>
                          </a:rPr>
                        </m:ctrlPr>
                      </m:sSubPr>
                      <m:e>
                        <m:r>
                          <a:rPr lang="es-ES" altLang="es-CR" sz="2800" i="1">
                            <a:solidFill>
                              <a:srgbClr val="595959"/>
                            </a:solidFill>
                            <a:latin typeface="Cambria Math" panose="02040503050406030204" pitchFamily="18" charset="0"/>
                            <a:ea typeface="ＭＳ Ｐゴシック" panose="020B0600070205080204" pitchFamily="34" charset="-128"/>
                          </a:rPr>
                          <m:t>𝑤</m:t>
                        </m:r>
                      </m:e>
                      <m:sub>
                        <m:r>
                          <a:rPr lang="es-ES" altLang="es-CR" sz="2800" i="1">
                            <a:solidFill>
                              <a:srgbClr val="595959"/>
                            </a:solidFill>
                            <a:latin typeface="Cambria Math" panose="02040503050406030204" pitchFamily="18" charset="0"/>
                            <a:ea typeface="ＭＳ Ｐゴシック" panose="020B0600070205080204" pitchFamily="34" charset="-128"/>
                          </a:rPr>
                          <m:t>𝑗</m:t>
                        </m:r>
                      </m:sub>
                    </m:sSub>
                  </m:oMath>
                </a14:m>
                <a:r>
                  <a:rPr lang="es-ES_tradnl" altLang="es-CR" sz="2800" dirty="0">
                    <a:solidFill>
                      <a:srgbClr val="595959"/>
                    </a:solidFill>
                    <a:latin typeface="Myriad Pro" panose="020B0503030403020204" pitchFamily="34" charset="0"/>
                    <a:ea typeface="ＭＳ Ｐゴシック" panose="020B0600070205080204" pitchFamily="34" charset="-128"/>
                  </a:rPr>
                  <a:t> o en </a:t>
                </a:r>
                <a14:m>
                  <m:oMath xmlns:m="http://schemas.openxmlformats.org/officeDocument/2006/math">
                    <m:r>
                      <a:rPr lang="es-ES" altLang="es-CR" sz="2800" i="1">
                        <a:solidFill>
                          <a:srgbClr val="595959"/>
                        </a:solidFill>
                        <a:latin typeface="Cambria Math" panose="02040503050406030204" pitchFamily="18" charset="0"/>
                        <a:ea typeface="ＭＳ Ｐゴシック" panose="020B0600070205080204" pitchFamily="34" charset="-128"/>
                      </a:rPr>
                      <m:t>𝑏</m:t>
                    </m:r>
                    <m:r>
                      <a:rPr lang="es-ES" altLang="es-CR" sz="2800">
                        <a:solidFill>
                          <a:srgbClr val="595959"/>
                        </a:solidFill>
                        <a:latin typeface="Cambria Math" panose="02040503050406030204" pitchFamily="18" charset="0"/>
                        <a:ea typeface="ＭＳ Ｐゴシック" panose="020B0600070205080204" pitchFamily="34" charset="-128"/>
                      </a:rPr>
                      <m:t> </m:t>
                    </m:r>
                  </m:oMath>
                </a14:m>
                <a:r>
                  <a:rPr lang="es-ES" altLang="es-CR" sz="2800" dirty="0">
                    <a:solidFill>
                      <a:srgbClr val="595959"/>
                    </a:solidFill>
                    <a:latin typeface="Myriad Pro" panose="020B0503030403020204" pitchFamily="34" charset="0"/>
                    <a:ea typeface="ＭＳ Ｐゴシック" panose="020B0600070205080204" pitchFamily="34" charset="-128"/>
                  </a:rPr>
                  <a:t>genere un pequeño cambio en </a:t>
                </a:r>
                <a14:m>
                  <m:oMath xmlns:m="http://schemas.openxmlformats.org/officeDocument/2006/math">
                    <m:r>
                      <a:rPr lang="es-ES" altLang="es-CR" sz="2800" i="1">
                        <a:solidFill>
                          <a:srgbClr val="595959"/>
                        </a:solidFill>
                        <a:latin typeface="Cambria Math" panose="02040503050406030204" pitchFamily="18" charset="0"/>
                        <a:ea typeface="ＭＳ Ｐゴシック" panose="020B0600070205080204" pitchFamily="34" charset="-128"/>
                      </a:rPr>
                      <m:t>𝑦</m:t>
                    </m:r>
                  </m:oMath>
                </a14:m>
                <a:r>
                  <a:rPr lang="es-ES" altLang="es-CR" sz="2800" dirty="0">
                    <a:solidFill>
                      <a:srgbClr val="595959"/>
                    </a:solidFill>
                    <a:latin typeface="Myriad Pro" panose="020B0503030403020204" pitchFamily="34" charset="0"/>
                    <a:ea typeface="ＭＳ Ｐゴシック" panose="020B0600070205080204" pitchFamily="34" charset="-128"/>
                  </a:rPr>
                  <a:t>.</a:t>
                </a:r>
              </a:p>
              <a:p>
                <a:pPr eaLnBrk="1" hangingPunct="1">
                  <a:spcAft>
                    <a:spcPts val="1200"/>
                  </a:spcAft>
                </a:pPr>
                <a:r>
                  <a:rPr lang="es-ES" altLang="es-CR" sz="2800" dirty="0">
                    <a:solidFill>
                      <a:srgbClr val="595959"/>
                    </a:solidFill>
                    <a:latin typeface="Myriad Pro" panose="020B0503030403020204" pitchFamily="34" charset="0"/>
                    <a:ea typeface="ＭＳ Ｐゴシック" panose="020B0600070205080204" pitchFamily="34" charset="-128"/>
                  </a:rPr>
                  <a:t>El output será número real entre 0 y 1, definido por </a:t>
                </a:r>
                <a14:m>
                  <m:oMath xmlns:m="http://schemas.openxmlformats.org/officeDocument/2006/math">
                    <m:r>
                      <a:rPr lang="es-ES" altLang="es-CR" sz="2600" i="1">
                        <a:solidFill>
                          <a:srgbClr val="595959"/>
                        </a:solidFill>
                        <a:latin typeface="Cambria Math" panose="02040503050406030204" pitchFamily="18" charset="0"/>
                        <a:ea typeface="Cambria Math" panose="02040503050406030204" pitchFamily="18" charset="0"/>
                      </a:rPr>
                      <m:t>𝜎</m:t>
                    </m:r>
                    <m:d>
                      <m:dPr>
                        <m:ctrlPr>
                          <a:rPr lang="es-ES" altLang="es-CR" sz="2600" i="1">
                            <a:solidFill>
                              <a:srgbClr val="595959"/>
                            </a:solidFill>
                            <a:latin typeface="Cambria Math" panose="02040503050406030204" pitchFamily="18" charset="0"/>
                            <a:ea typeface="Cambria Math" panose="02040503050406030204" pitchFamily="18" charset="0"/>
                          </a:rPr>
                        </m:ctrlPr>
                      </m:dPr>
                      <m:e>
                        <m:nary>
                          <m:naryPr>
                            <m:chr m:val="∑"/>
                            <m:supHide m:val="on"/>
                            <m:ctrlPr>
                              <a:rPr lang="es-ES" altLang="es-CR" sz="2600" i="1">
                                <a:solidFill>
                                  <a:srgbClr val="595959"/>
                                </a:solidFill>
                                <a:latin typeface="Cambria Math" panose="02040503050406030204" pitchFamily="18" charset="0"/>
                                <a:ea typeface="ＭＳ Ｐゴシック" panose="020B0600070205080204" pitchFamily="34" charset="-128"/>
                              </a:rPr>
                            </m:ctrlPr>
                          </m:naryPr>
                          <m:sub>
                            <m:r>
                              <m:rPr>
                                <m:brk m:alnAt="7"/>
                              </m:rPr>
                              <a:rPr lang="es-ES" altLang="es-CR" sz="2600" i="1">
                                <a:solidFill>
                                  <a:srgbClr val="595959"/>
                                </a:solidFill>
                                <a:latin typeface="Cambria Math" panose="02040503050406030204" pitchFamily="18" charset="0"/>
                                <a:ea typeface="ＭＳ Ｐゴシック" panose="020B0600070205080204" pitchFamily="34" charset="-128"/>
                              </a:rPr>
                              <m:t>𝑗</m:t>
                            </m:r>
                          </m:sub>
                          <m:sup/>
                          <m:e>
                            <m:sSub>
                              <m:sSubPr>
                                <m:ctrlPr>
                                  <a:rPr lang="es-ES" altLang="es-CR" sz="2600" i="1">
                                    <a:solidFill>
                                      <a:srgbClr val="595959"/>
                                    </a:solidFill>
                                    <a:latin typeface="Cambria Math" panose="02040503050406030204" pitchFamily="18" charset="0"/>
                                    <a:ea typeface="ＭＳ Ｐゴシック" panose="020B0600070205080204" pitchFamily="34" charset="-128"/>
                                  </a:rPr>
                                </m:ctrlPr>
                              </m:sSubPr>
                              <m:e>
                                <m:r>
                                  <a:rPr lang="es-ES" altLang="es-CR" sz="2600" i="1">
                                    <a:solidFill>
                                      <a:srgbClr val="595959"/>
                                    </a:solidFill>
                                    <a:latin typeface="Cambria Math" panose="02040503050406030204" pitchFamily="18" charset="0"/>
                                    <a:ea typeface="ＭＳ Ｐゴシック" panose="020B0600070205080204" pitchFamily="34" charset="-128"/>
                                  </a:rPr>
                                  <m:t>𝑤</m:t>
                                </m:r>
                              </m:e>
                              <m:sub>
                                <m:r>
                                  <a:rPr lang="es-ES" altLang="es-CR" sz="2600" i="1">
                                    <a:solidFill>
                                      <a:srgbClr val="595959"/>
                                    </a:solidFill>
                                    <a:latin typeface="Cambria Math" panose="02040503050406030204" pitchFamily="18" charset="0"/>
                                    <a:ea typeface="ＭＳ Ｐゴシック" panose="020B0600070205080204" pitchFamily="34" charset="-128"/>
                                  </a:rPr>
                                  <m:t>𝑗</m:t>
                                </m:r>
                              </m:sub>
                            </m:sSub>
                            <m:sSub>
                              <m:sSubPr>
                                <m:ctrlPr>
                                  <a:rPr lang="es-ES" altLang="es-CR" sz="2600" i="1">
                                    <a:solidFill>
                                      <a:srgbClr val="595959"/>
                                    </a:solidFill>
                                    <a:latin typeface="Cambria Math" panose="02040503050406030204" pitchFamily="18" charset="0"/>
                                    <a:ea typeface="ＭＳ Ｐゴシック" panose="020B0600070205080204" pitchFamily="34" charset="-128"/>
                                  </a:rPr>
                                </m:ctrlPr>
                              </m:sSubPr>
                              <m:e>
                                <m:r>
                                  <a:rPr lang="es-ES" altLang="es-CR" sz="2600" i="1">
                                    <a:solidFill>
                                      <a:srgbClr val="595959"/>
                                    </a:solidFill>
                                    <a:latin typeface="Cambria Math" panose="02040503050406030204" pitchFamily="18" charset="0"/>
                                    <a:ea typeface="ＭＳ Ｐゴシック" panose="020B0600070205080204" pitchFamily="34" charset="-128"/>
                                  </a:rPr>
                                  <m:t> </m:t>
                                </m:r>
                                <m:r>
                                  <a:rPr lang="es-ES" altLang="es-CR" sz="2600" i="1">
                                    <a:solidFill>
                                      <a:srgbClr val="595959"/>
                                    </a:solidFill>
                                    <a:latin typeface="Cambria Math" panose="02040503050406030204" pitchFamily="18" charset="0"/>
                                    <a:ea typeface="ＭＳ Ｐゴシック" panose="020B0600070205080204" pitchFamily="34" charset="-128"/>
                                  </a:rPr>
                                  <m:t>𝑥</m:t>
                                </m:r>
                              </m:e>
                              <m:sub>
                                <m:r>
                                  <a:rPr lang="es-ES" altLang="es-CR" sz="2600" i="1">
                                    <a:solidFill>
                                      <a:srgbClr val="595959"/>
                                    </a:solidFill>
                                    <a:latin typeface="Cambria Math" panose="02040503050406030204" pitchFamily="18" charset="0"/>
                                    <a:ea typeface="ＭＳ Ｐゴシック" panose="020B0600070205080204" pitchFamily="34" charset="-128"/>
                                  </a:rPr>
                                  <m:t>𝑗</m:t>
                                </m:r>
                              </m:sub>
                            </m:sSub>
                          </m:e>
                        </m:nary>
                        <m:r>
                          <a:rPr lang="es-ES" altLang="es-CR" sz="2600" i="1">
                            <a:solidFill>
                              <a:srgbClr val="595959"/>
                            </a:solidFill>
                            <a:latin typeface="Cambria Math" panose="02040503050406030204" pitchFamily="18" charset="0"/>
                            <a:ea typeface="ＭＳ Ｐゴシック" panose="020B0600070205080204" pitchFamily="34" charset="-128"/>
                          </a:rPr>
                          <m:t>+</m:t>
                        </m:r>
                        <m:r>
                          <a:rPr lang="es-ES" altLang="es-CR" sz="2600" i="1">
                            <a:solidFill>
                              <a:srgbClr val="595959"/>
                            </a:solidFill>
                            <a:latin typeface="Cambria Math" panose="02040503050406030204" pitchFamily="18" charset="0"/>
                            <a:ea typeface="ＭＳ Ｐゴシック" panose="020B0600070205080204" pitchFamily="34" charset="-128"/>
                          </a:rPr>
                          <m:t>𝑏</m:t>
                        </m:r>
                      </m:e>
                    </m:d>
                  </m:oMath>
                </a14:m>
                <a:r>
                  <a:rPr lang="es-ES_tradnl" altLang="es-CR" sz="2800" dirty="0">
                    <a:solidFill>
                      <a:srgbClr val="595959"/>
                    </a:solidFill>
                    <a:latin typeface="Myriad Pro" panose="020B0503030403020204" pitchFamily="34" charset="0"/>
                    <a:ea typeface="ＭＳ Ｐゴシック" panose="020B0600070205080204" pitchFamily="34" charset="-128"/>
                  </a:rPr>
                  <a:t>. </a:t>
                </a:r>
              </a:p>
              <a:p>
                <a:pPr eaLnBrk="1" hangingPunct="1">
                  <a:spcAft>
                    <a:spcPts val="1200"/>
                  </a:spcAft>
                </a:pPr>
                <a14:m>
                  <m:oMath xmlns:m="http://schemas.openxmlformats.org/officeDocument/2006/math">
                    <m:r>
                      <a:rPr lang="es-ES" altLang="es-CR" sz="2800" i="1">
                        <a:solidFill>
                          <a:srgbClr val="595959"/>
                        </a:solidFill>
                        <a:latin typeface="Cambria Math" panose="02040503050406030204" pitchFamily="18" charset="0"/>
                        <a:ea typeface="Cambria Math" panose="02040503050406030204" pitchFamily="18" charset="0"/>
                      </a:rPr>
                      <m:t>𝜎</m:t>
                    </m:r>
                  </m:oMath>
                </a14:m>
                <a:r>
                  <a:rPr lang="es-ES" altLang="es-CR" sz="2800" dirty="0">
                    <a:solidFill>
                      <a:srgbClr val="595959"/>
                    </a:solidFill>
                    <a:latin typeface="Myriad Pro" panose="020B0503030403020204" pitchFamily="34" charset="0"/>
                    <a:ea typeface="ＭＳ Ｐゴシック" panose="020B0600070205080204" pitchFamily="34" charset="-128"/>
                  </a:rPr>
                  <a:t> es la </a:t>
                </a:r>
                <a:r>
                  <a:rPr lang="es-ES" altLang="es-CR" sz="2800" i="1" dirty="0">
                    <a:solidFill>
                      <a:srgbClr val="595959"/>
                    </a:solidFill>
                    <a:latin typeface="Myriad Pro" panose="020B0503030403020204" pitchFamily="34" charset="0"/>
                    <a:ea typeface="ＭＳ Ｐゴシック" panose="020B0600070205080204" pitchFamily="34" charset="-128"/>
                  </a:rPr>
                  <a:t>función </a:t>
                </a:r>
                <a:r>
                  <a:rPr lang="es-ES" altLang="es-CR" sz="2800" i="1" dirty="0" err="1">
                    <a:solidFill>
                      <a:srgbClr val="595959"/>
                    </a:solidFill>
                    <a:latin typeface="Myriad Pro" panose="020B0503030403020204" pitchFamily="34" charset="0"/>
                    <a:ea typeface="ＭＳ Ｐゴシック" panose="020B0600070205080204" pitchFamily="34" charset="-128"/>
                  </a:rPr>
                  <a:t>Sigmoid</a:t>
                </a:r>
                <a:r>
                  <a:rPr lang="es-ES" altLang="es-CR" sz="2800" i="1" dirty="0">
                    <a:solidFill>
                      <a:srgbClr val="595959"/>
                    </a:solidFill>
                    <a:latin typeface="Myriad Pro" panose="020B0503030403020204" pitchFamily="34" charset="0"/>
                    <a:ea typeface="ＭＳ Ｐゴシック" panose="020B0600070205080204" pitchFamily="34" charset="-128"/>
                  </a:rPr>
                  <a:t> </a:t>
                </a:r>
                <a:r>
                  <a:rPr lang="es-ES" altLang="es-CR" sz="2800" dirty="0">
                    <a:solidFill>
                      <a:srgbClr val="595959"/>
                    </a:solidFill>
                    <a:latin typeface="Myriad Pro" panose="020B0503030403020204" pitchFamily="34" charset="0"/>
                    <a:ea typeface="ＭＳ Ｐゴシック" panose="020B0600070205080204" pitchFamily="34" charset="-128"/>
                  </a:rPr>
                  <a:t>dada por </a:t>
                </a:r>
                <a14:m>
                  <m:oMath xmlns:m="http://schemas.openxmlformats.org/officeDocument/2006/math">
                    <m:r>
                      <a:rPr lang="es-ES" altLang="es-CR" sz="2800" i="1">
                        <a:solidFill>
                          <a:srgbClr val="595959"/>
                        </a:solidFill>
                        <a:latin typeface="Cambria Math" panose="02040503050406030204" pitchFamily="18" charset="0"/>
                        <a:ea typeface="Cambria Math" panose="02040503050406030204" pitchFamily="18" charset="0"/>
                      </a:rPr>
                      <m:t>𝜎</m:t>
                    </m:r>
                    <m:d>
                      <m:dPr>
                        <m:ctrlPr>
                          <a:rPr lang="es-ES" altLang="es-CR" sz="2800" i="1">
                            <a:solidFill>
                              <a:srgbClr val="595959"/>
                            </a:solidFill>
                            <a:latin typeface="Cambria Math" panose="02040503050406030204" pitchFamily="18" charset="0"/>
                            <a:ea typeface="Cambria Math" panose="02040503050406030204" pitchFamily="18" charset="0"/>
                          </a:rPr>
                        </m:ctrlPr>
                      </m:dPr>
                      <m:e>
                        <m:r>
                          <a:rPr lang="es-ES" altLang="es-CR" sz="2800" i="1">
                            <a:solidFill>
                              <a:srgbClr val="595959"/>
                            </a:solidFill>
                            <a:latin typeface="Cambria Math" panose="02040503050406030204" pitchFamily="18" charset="0"/>
                            <a:ea typeface="Cambria Math" panose="02040503050406030204" pitchFamily="18" charset="0"/>
                          </a:rPr>
                          <m:t>𝑧</m:t>
                        </m:r>
                      </m:e>
                    </m:d>
                    <m:r>
                      <a:rPr lang="es-ES" altLang="es-CR" sz="2800" i="1">
                        <a:solidFill>
                          <a:srgbClr val="595959"/>
                        </a:solidFill>
                        <a:latin typeface="Cambria Math" panose="02040503050406030204" pitchFamily="18" charset="0"/>
                        <a:ea typeface="Cambria Math" panose="02040503050406030204" pitchFamily="18" charset="0"/>
                      </a:rPr>
                      <m:t>=</m:t>
                    </m:r>
                    <m:f>
                      <m:fPr>
                        <m:ctrlPr>
                          <a:rPr lang="es-ES" altLang="es-CR" sz="2800" i="1">
                            <a:solidFill>
                              <a:srgbClr val="595959"/>
                            </a:solidFill>
                            <a:latin typeface="Cambria Math" panose="02040503050406030204" pitchFamily="18" charset="0"/>
                            <a:ea typeface="Cambria Math" panose="02040503050406030204" pitchFamily="18" charset="0"/>
                          </a:rPr>
                        </m:ctrlPr>
                      </m:fPr>
                      <m:num>
                        <m:r>
                          <a:rPr lang="es-ES" altLang="es-CR" sz="2800" i="1">
                            <a:solidFill>
                              <a:srgbClr val="595959"/>
                            </a:solidFill>
                            <a:latin typeface="Cambria Math" panose="02040503050406030204" pitchFamily="18" charset="0"/>
                            <a:ea typeface="Cambria Math" panose="02040503050406030204" pitchFamily="18" charset="0"/>
                          </a:rPr>
                          <m:t>1</m:t>
                        </m:r>
                      </m:num>
                      <m:den>
                        <m:r>
                          <a:rPr lang="es-ES" altLang="es-CR" sz="2800" i="1">
                            <a:solidFill>
                              <a:srgbClr val="595959"/>
                            </a:solidFill>
                            <a:latin typeface="Cambria Math" panose="02040503050406030204" pitchFamily="18" charset="0"/>
                            <a:ea typeface="Cambria Math" panose="02040503050406030204" pitchFamily="18" charset="0"/>
                          </a:rPr>
                          <m:t>1 + </m:t>
                        </m:r>
                        <m:sSup>
                          <m:sSupPr>
                            <m:ctrlPr>
                              <a:rPr lang="es-ES" altLang="es-CR" sz="2800" i="1">
                                <a:solidFill>
                                  <a:srgbClr val="595959"/>
                                </a:solidFill>
                                <a:latin typeface="Cambria Math" panose="02040503050406030204" pitchFamily="18" charset="0"/>
                                <a:ea typeface="Cambria Math" panose="02040503050406030204" pitchFamily="18" charset="0"/>
                              </a:rPr>
                            </m:ctrlPr>
                          </m:sSupPr>
                          <m:e>
                            <m:r>
                              <a:rPr lang="es-ES" altLang="es-CR" sz="2800" i="1">
                                <a:solidFill>
                                  <a:srgbClr val="595959"/>
                                </a:solidFill>
                                <a:latin typeface="Cambria Math" panose="02040503050406030204" pitchFamily="18" charset="0"/>
                                <a:ea typeface="Cambria Math" panose="02040503050406030204" pitchFamily="18" charset="0"/>
                              </a:rPr>
                              <m:t>𝑒</m:t>
                            </m:r>
                          </m:e>
                          <m:sup>
                            <m:r>
                              <a:rPr lang="es-ES" altLang="es-CR" sz="2800" i="1">
                                <a:solidFill>
                                  <a:srgbClr val="595959"/>
                                </a:solidFill>
                                <a:latin typeface="Cambria Math" panose="02040503050406030204" pitchFamily="18" charset="0"/>
                                <a:ea typeface="Cambria Math" panose="02040503050406030204" pitchFamily="18" charset="0"/>
                              </a:rPr>
                              <m:t>−</m:t>
                            </m:r>
                            <m:r>
                              <a:rPr lang="es-ES" altLang="es-CR" sz="2800" i="1">
                                <a:solidFill>
                                  <a:srgbClr val="595959"/>
                                </a:solidFill>
                                <a:latin typeface="Cambria Math" panose="02040503050406030204" pitchFamily="18" charset="0"/>
                                <a:ea typeface="Cambria Math" panose="02040503050406030204" pitchFamily="18" charset="0"/>
                              </a:rPr>
                              <m:t>𝑧</m:t>
                            </m:r>
                          </m:sup>
                        </m:sSup>
                      </m:den>
                    </m:f>
                  </m:oMath>
                </a14:m>
                <a:r>
                  <a:rPr lang="es-ES" altLang="es-CR" sz="2800" i="1" dirty="0">
                    <a:solidFill>
                      <a:srgbClr val="595959"/>
                    </a:solidFill>
                    <a:latin typeface="Myriad Pro" panose="020B0503030403020204" pitchFamily="34" charset="0"/>
                    <a:ea typeface="ＭＳ Ｐゴシック" panose="020B0600070205080204" pitchFamily="34" charset="-128"/>
                  </a:rPr>
                  <a:t> .</a:t>
                </a:r>
                <a:endParaRPr lang="es-ES_tradnl" altLang="es-CR" sz="2800" dirty="0">
                  <a:solidFill>
                    <a:srgbClr val="595959"/>
                  </a:solidFill>
                  <a:latin typeface="Myriad Pro" panose="020B0503030403020204" pitchFamily="34" charset="0"/>
                  <a:ea typeface="ＭＳ Ｐゴシック" panose="020B0600070205080204" pitchFamily="34" charset="-128"/>
                </a:endParaRPr>
              </a:p>
              <a:p>
                <a:pPr eaLnBrk="1" hangingPunct="1">
                  <a:spcAft>
                    <a:spcPts val="600"/>
                  </a:spcAft>
                </a:pPr>
                <a:endParaRPr lang="es-ES_tradnl" altLang="es-CR" sz="2800" dirty="0">
                  <a:solidFill>
                    <a:srgbClr val="595959"/>
                  </a:solidFill>
                  <a:latin typeface="Myriad Pro" panose="020B0503030403020204" pitchFamily="34" charset="0"/>
                  <a:ea typeface="ＭＳ Ｐゴシック" panose="020B0600070205080204" pitchFamily="34" charset="-128"/>
                </a:endParaRPr>
              </a:p>
            </p:txBody>
          </p:sp>
        </mc:Choice>
        <mc:Fallback xmlns="">
          <p:sp>
            <p:nvSpPr>
              <p:cNvPr id="5" name="Content Placeholder 2">
                <a:extLst>
                  <a:ext uri="{FF2B5EF4-FFF2-40B4-BE49-F238E27FC236}">
                    <a16:creationId xmlns:a16="http://schemas.microsoft.com/office/drawing/2014/main" id="{0F43B7E7-8CA8-0D4B-9896-3EACBA369326}"/>
                  </a:ext>
                </a:extLst>
              </p:cNvPr>
              <p:cNvSpPr txBox="1">
                <a:spLocks noRot="1" noChangeAspect="1" noMove="1" noResize="1" noEditPoints="1" noAdjustHandles="1" noChangeArrowheads="1" noChangeShapeType="1" noTextEdit="1"/>
              </p:cNvSpPr>
              <p:nvPr/>
            </p:nvSpPr>
            <p:spPr bwMode="auto">
              <a:xfrm>
                <a:off x="199298" y="750359"/>
                <a:ext cx="8944702" cy="3836456"/>
              </a:xfrm>
              <a:prstGeom prst="rect">
                <a:avLst/>
              </a:prstGeom>
              <a:blipFill>
                <a:blip r:embed="rId3"/>
                <a:stretch>
                  <a:fillRect l="-993" t="-26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R">
                    <a:noFill/>
                  </a:rPr>
                  <a:t> </a:t>
                </a:r>
              </a:p>
            </p:txBody>
          </p:sp>
        </mc:Fallback>
      </mc:AlternateContent>
      <p:sp>
        <p:nvSpPr>
          <p:cNvPr id="2" name="Slide Number Placeholder 1">
            <a:extLst>
              <a:ext uri="{FF2B5EF4-FFF2-40B4-BE49-F238E27FC236}">
                <a16:creationId xmlns:a16="http://schemas.microsoft.com/office/drawing/2014/main" id="{FC407ED4-7F11-D048-8321-371B1C4B5345}"/>
              </a:ext>
            </a:extLst>
          </p:cNvPr>
          <p:cNvSpPr>
            <a:spLocks noGrp="1"/>
          </p:cNvSpPr>
          <p:nvPr>
            <p:ph type="sldNum" sz="quarter" idx="12"/>
          </p:nvPr>
        </p:nvSpPr>
        <p:spPr/>
        <p:txBody>
          <a:bodyPr/>
          <a:lstStyle/>
          <a:p>
            <a:fld id="{4624E98C-54E1-8F4C-9379-6BF7059E518B}" type="slidenum">
              <a:rPr lang="en-US" altLang="es-CR" smtClean="0"/>
              <a:pPr/>
              <a:t>31</a:t>
            </a:fld>
            <a:endParaRPr lang="en-US" altLang="es-CR"/>
          </a:p>
        </p:txBody>
      </p:sp>
    </p:spTree>
    <p:extLst>
      <p:ext uri="{BB962C8B-B14F-4D97-AF65-F5344CB8AC3E}">
        <p14:creationId xmlns:p14="http://schemas.microsoft.com/office/powerpoint/2010/main" val="3147827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3;&#10;&#13;&#10;Description automatically generated">
            <a:extLst>
              <a:ext uri="{FF2B5EF4-FFF2-40B4-BE49-F238E27FC236}">
                <a16:creationId xmlns:a16="http://schemas.microsoft.com/office/drawing/2014/main" id="{A00CE857-99D1-D944-9AA8-F1CF7011D82B}"/>
              </a:ext>
            </a:extLst>
          </p:cNvPr>
          <p:cNvPicPr>
            <a:picLocks noChangeAspect="1"/>
          </p:cNvPicPr>
          <p:nvPr/>
        </p:nvPicPr>
        <p:blipFill>
          <a:blip r:embed="rId3"/>
          <a:stretch>
            <a:fillRect/>
          </a:stretch>
        </p:blipFill>
        <p:spPr>
          <a:xfrm>
            <a:off x="262269" y="0"/>
            <a:ext cx="4533299" cy="4609065"/>
          </a:xfrm>
          <a:prstGeom prst="rect">
            <a:avLst/>
          </a:prstGeom>
        </p:spPr>
      </p:pic>
      <p:sp>
        <p:nvSpPr>
          <p:cNvPr id="45" name="TextBox 44">
            <a:extLst>
              <a:ext uri="{FF2B5EF4-FFF2-40B4-BE49-F238E27FC236}">
                <a16:creationId xmlns:a16="http://schemas.microsoft.com/office/drawing/2014/main" id="{8B67AD74-8181-BB42-9659-AC45F86869C8}"/>
              </a:ext>
            </a:extLst>
          </p:cNvPr>
          <p:cNvSpPr txBox="1"/>
          <p:nvPr/>
        </p:nvSpPr>
        <p:spPr>
          <a:xfrm>
            <a:off x="6248400" y="490930"/>
            <a:ext cx="2895600" cy="261610"/>
          </a:xfrm>
          <a:prstGeom prst="rect">
            <a:avLst/>
          </a:prstGeom>
          <a:noFill/>
        </p:spPr>
        <p:txBody>
          <a:bodyPr wrap="square" rtlCol="0">
            <a:spAutoFit/>
          </a:bodyPr>
          <a:lstStyle/>
          <a:p>
            <a:endParaRPr lang="en-US" sz="1100" dirty="0">
              <a:solidFill>
                <a:srgbClr val="595959"/>
              </a:solidFill>
              <a:latin typeface="Myriad Pro" panose="020B0503030403020204" pitchFamily="34" charset="0"/>
            </a:endParaRPr>
          </a:p>
        </p:txBody>
      </p:sp>
      <mc:AlternateContent xmlns:mc="http://schemas.openxmlformats.org/markup-compatibility/2006" xmlns:a14="http://schemas.microsoft.com/office/drawing/2010/main">
        <mc:Choice Requires="a14">
          <p:sp>
            <p:nvSpPr>
              <p:cNvPr id="46" name="Content Placeholder 2">
                <a:extLst>
                  <a:ext uri="{FF2B5EF4-FFF2-40B4-BE49-F238E27FC236}">
                    <a16:creationId xmlns:a16="http://schemas.microsoft.com/office/drawing/2014/main" id="{EB98CF1A-B8DC-4549-AA1D-59D6EDE620D1}"/>
                  </a:ext>
                </a:extLst>
              </p:cNvPr>
              <p:cNvSpPr txBox="1">
                <a:spLocks/>
              </p:cNvSpPr>
              <p:nvPr/>
            </p:nvSpPr>
            <p:spPr bwMode="auto">
              <a:xfrm>
                <a:off x="4844905" y="82880"/>
                <a:ext cx="3457523" cy="28919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Aft>
                    <a:spcPts val="800"/>
                  </a:spcAft>
                  <a:buNone/>
                </a:pPr>
                <a:r>
                  <a:rPr lang="es-ES_tradnl" sz="1500" b="1" dirty="0">
                    <a:solidFill>
                      <a:srgbClr val="7F7F7F"/>
                    </a:solidFill>
                    <a:latin typeface="Century Gothic" panose="020B0502020202020204" pitchFamily="34" charset="0"/>
                    <a:ea typeface="ＭＳ Ｐゴシック" panose="020B0600070205080204" pitchFamily="34" charset="-128"/>
                  </a:rPr>
                  <a:t>Note que:</a:t>
                </a:r>
              </a:p>
              <a:p>
                <a:pPr marL="185733" indent="-185733" eaLnBrk="1" hangingPunct="1">
                  <a:spcAft>
                    <a:spcPts val="800"/>
                  </a:spcAft>
                </a:pPr>
                <a14:m>
                  <m:oMath xmlns:m="http://schemas.openxmlformats.org/officeDocument/2006/math">
                    <m:r>
                      <a:rPr lang="es-ES_tradnl" sz="1400" i="1">
                        <a:solidFill>
                          <a:srgbClr val="595959"/>
                        </a:solidFill>
                        <a:latin typeface="Cambria Math" panose="02040503050406030204" pitchFamily="18" charset="0"/>
                        <a:ea typeface="Cambria Math" panose="02040503050406030204" pitchFamily="18" charset="0"/>
                      </a:rPr>
                      <m:t>𝜎</m:t>
                    </m:r>
                    <m:d>
                      <m:dPr>
                        <m:ctrlPr>
                          <a:rPr lang="es-ES_tradnl" sz="1400" i="1">
                            <a:solidFill>
                              <a:srgbClr val="595959"/>
                            </a:solidFill>
                            <a:latin typeface="Cambria Math" panose="02040503050406030204" pitchFamily="18" charset="0"/>
                            <a:ea typeface="Cambria Math" panose="02040503050406030204" pitchFamily="18" charset="0"/>
                          </a:rPr>
                        </m:ctrlPr>
                      </m:dPr>
                      <m:e>
                        <m:r>
                          <a:rPr lang="es-ES_tradnl" sz="1400" i="1">
                            <a:solidFill>
                              <a:srgbClr val="595959"/>
                            </a:solidFill>
                            <a:latin typeface="Cambria Math" panose="02040503050406030204" pitchFamily="18" charset="0"/>
                            <a:ea typeface="Cambria Math" panose="02040503050406030204" pitchFamily="18" charset="0"/>
                          </a:rPr>
                          <m:t>𝑧</m:t>
                        </m:r>
                      </m:e>
                    </m:d>
                  </m:oMath>
                </a14:m>
                <a:r>
                  <a:rPr lang="es-ES_tradnl" sz="1400" dirty="0">
                    <a:solidFill>
                      <a:srgbClr val="595959"/>
                    </a:solidFill>
                    <a:latin typeface="Myriad Pro" panose="020B0503030403020204" pitchFamily="34" charset="0"/>
                  </a:rPr>
                  <a:t> tiende a 1 cuando </a:t>
                </a:r>
                <a14:m>
                  <m:oMath xmlns:m="http://schemas.openxmlformats.org/officeDocument/2006/math">
                    <m:r>
                      <a:rPr lang="es-ES_tradnl" sz="1400" i="1">
                        <a:solidFill>
                          <a:srgbClr val="595959"/>
                        </a:solidFill>
                        <a:latin typeface="Cambria Math" panose="02040503050406030204" pitchFamily="18" charset="0"/>
                        <a:ea typeface="Cambria Math" panose="02040503050406030204" pitchFamily="18" charset="0"/>
                      </a:rPr>
                      <m:t>𝑧</m:t>
                    </m:r>
                  </m:oMath>
                </a14:m>
                <a:r>
                  <a:rPr lang="es-ES_tradnl" sz="1400" dirty="0">
                    <a:solidFill>
                      <a:srgbClr val="595959"/>
                    </a:solidFill>
                    <a:latin typeface="Myriad Pro" panose="020B0503030403020204" pitchFamily="34" charset="0"/>
                  </a:rPr>
                  <a:t> tiende a </a:t>
                </a:r>
                <a14:m>
                  <m:oMath xmlns:m="http://schemas.openxmlformats.org/officeDocument/2006/math">
                    <m:r>
                      <a:rPr lang="es-ES_tradnl" sz="1400">
                        <a:solidFill>
                          <a:srgbClr val="595959"/>
                        </a:solidFill>
                        <a:latin typeface="Cambria Math" panose="02040503050406030204" pitchFamily="18" charset="0"/>
                        <a:ea typeface="Cambria Math" panose="02040503050406030204" pitchFamily="18" charset="0"/>
                      </a:rPr>
                      <m:t>+</m:t>
                    </m:r>
                    <m:r>
                      <a:rPr lang="es-ES_tradnl" sz="1400" i="1">
                        <a:solidFill>
                          <a:srgbClr val="595959"/>
                        </a:solidFill>
                        <a:latin typeface="Cambria Math" panose="02040503050406030204" pitchFamily="18" charset="0"/>
                        <a:ea typeface="Cambria Math" panose="02040503050406030204" pitchFamily="18" charset="0"/>
                      </a:rPr>
                      <m:t>∞</m:t>
                    </m:r>
                  </m:oMath>
                </a14:m>
                <a:r>
                  <a:rPr lang="es-ES_tradnl" sz="1400" dirty="0">
                    <a:solidFill>
                      <a:srgbClr val="595959"/>
                    </a:solidFill>
                    <a:latin typeface="Myriad Pro" panose="020B0503030403020204" pitchFamily="34" charset="0"/>
                  </a:rPr>
                  <a:t>.</a:t>
                </a:r>
              </a:p>
              <a:p>
                <a:pPr marL="185733" indent="-185733">
                  <a:spcAft>
                    <a:spcPts val="600"/>
                  </a:spcAft>
                </a:pPr>
                <a14:m>
                  <m:oMath xmlns:m="http://schemas.openxmlformats.org/officeDocument/2006/math">
                    <m:r>
                      <a:rPr lang="es-ES_tradnl" sz="1400" i="1">
                        <a:solidFill>
                          <a:srgbClr val="595959"/>
                        </a:solidFill>
                        <a:latin typeface="Cambria Math" panose="02040503050406030204" pitchFamily="18" charset="0"/>
                        <a:ea typeface="Cambria Math" panose="02040503050406030204" pitchFamily="18" charset="0"/>
                      </a:rPr>
                      <m:t>𝜎</m:t>
                    </m:r>
                    <m:d>
                      <m:dPr>
                        <m:ctrlPr>
                          <a:rPr lang="es-ES_tradnl" sz="1400" i="1">
                            <a:solidFill>
                              <a:srgbClr val="595959"/>
                            </a:solidFill>
                            <a:latin typeface="Cambria Math" panose="02040503050406030204" pitchFamily="18" charset="0"/>
                            <a:ea typeface="Cambria Math" panose="02040503050406030204" pitchFamily="18" charset="0"/>
                          </a:rPr>
                        </m:ctrlPr>
                      </m:dPr>
                      <m:e>
                        <m:r>
                          <a:rPr lang="es-ES_tradnl" sz="1400" i="1">
                            <a:solidFill>
                              <a:srgbClr val="595959"/>
                            </a:solidFill>
                            <a:latin typeface="Cambria Math" panose="02040503050406030204" pitchFamily="18" charset="0"/>
                            <a:ea typeface="Cambria Math" panose="02040503050406030204" pitchFamily="18" charset="0"/>
                          </a:rPr>
                          <m:t>𝑧</m:t>
                        </m:r>
                      </m:e>
                    </m:d>
                  </m:oMath>
                </a14:m>
                <a:r>
                  <a:rPr lang="es-ES_tradnl" sz="1400" dirty="0">
                    <a:solidFill>
                      <a:srgbClr val="595959"/>
                    </a:solidFill>
                    <a:latin typeface="Myriad Pro" panose="020B0503030403020204" pitchFamily="34" charset="0"/>
                  </a:rPr>
                  <a:t> tiende a 0 cuando </a:t>
                </a:r>
                <a14:m>
                  <m:oMath xmlns:m="http://schemas.openxmlformats.org/officeDocument/2006/math">
                    <m:r>
                      <a:rPr lang="es-ES_tradnl" sz="1400" i="1">
                        <a:solidFill>
                          <a:srgbClr val="595959"/>
                        </a:solidFill>
                        <a:latin typeface="Cambria Math" panose="02040503050406030204" pitchFamily="18" charset="0"/>
                        <a:ea typeface="Cambria Math" panose="02040503050406030204" pitchFamily="18" charset="0"/>
                      </a:rPr>
                      <m:t>𝑧</m:t>
                    </m:r>
                  </m:oMath>
                </a14:m>
                <a:r>
                  <a:rPr lang="es-ES_tradnl" sz="1400" dirty="0">
                    <a:solidFill>
                      <a:srgbClr val="595959"/>
                    </a:solidFill>
                    <a:latin typeface="Myriad Pro" panose="020B0503030403020204" pitchFamily="34" charset="0"/>
                  </a:rPr>
                  <a:t> tiende a </a:t>
                </a:r>
                <a14:m>
                  <m:oMath xmlns:m="http://schemas.openxmlformats.org/officeDocument/2006/math">
                    <m:r>
                      <a:rPr lang="es-ES_tradnl" sz="1400">
                        <a:solidFill>
                          <a:srgbClr val="595959"/>
                        </a:solidFill>
                        <a:latin typeface="Cambria Math" panose="02040503050406030204" pitchFamily="18" charset="0"/>
                        <a:ea typeface="Cambria Math" panose="02040503050406030204" pitchFamily="18" charset="0"/>
                      </a:rPr>
                      <m:t>−</m:t>
                    </m:r>
                    <m:r>
                      <a:rPr lang="es-ES_tradnl" sz="1400" i="1">
                        <a:solidFill>
                          <a:srgbClr val="595959"/>
                        </a:solidFill>
                        <a:latin typeface="Cambria Math" panose="02040503050406030204" pitchFamily="18" charset="0"/>
                        <a:ea typeface="Cambria Math" panose="02040503050406030204" pitchFamily="18" charset="0"/>
                      </a:rPr>
                      <m:t>∞</m:t>
                    </m:r>
                  </m:oMath>
                </a14:m>
                <a:r>
                  <a:rPr lang="es-ES_tradnl" sz="1400" dirty="0">
                    <a:solidFill>
                      <a:srgbClr val="595959"/>
                    </a:solidFill>
                    <a:latin typeface="Myriad Pro" panose="020B0503030403020204" pitchFamily="34" charset="0"/>
                  </a:rPr>
                  <a:t>.</a:t>
                </a:r>
              </a:p>
              <a:p>
                <a:pPr marL="185733" indent="-185733">
                  <a:spcAft>
                    <a:spcPts val="600"/>
                  </a:spcAft>
                </a:pPr>
                <a:r>
                  <a:rPr lang="es-ES_tradnl" sz="1400" dirty="0">
                    <a:solidFill>
                      <a:srgbClr val="595959"/>
                    </a:solidFill>
                    <a:latin typeface="Myriad Pro" panose="020B0503030403020204" pitchFamily="34" charset="0"/>
                  </a:rPr>
                  <a:t>Pero </a:t>
                </a:r>
                <a14:m>
                  <m:oMath xmlns:m="http://schemas.openxmlformats.org/officeDocument/2006/math">
                    <m:r>
                      <a:rPr lang="es-ES_tradnl" sz="1400" i="1">
                        <a:solidFill>
                          <a:srgbClr val="595959"/>
                        </a:solidFill>
                        <a:latin typeface="Cambria Math" panose="02040503050406030204" pitchFamily="18" charset="0"/>
                        <a:ea typeface="Cambria Math" panose="02040503050406030204" pitchFamily="18" charset="0"/>
                      </a:rPr>
                      <m:t>𝜎</m:t>
                    </m:r>
                    <m:d>
                      <m:dPr>
                        <m:ctrlPr>
                          <a:rPr lang="es-ES_tradnl" sz="1400" i="1">
                            <a:solidFill>
                              <a:srgbClr val="595959"/>
                            </a:solidFill>
                            <a:latin typeface="Cambria Math" panose="02040503050406030204" pitchFamily="18" charset="0"/>
                            <a:ea typeface="Cambria Math" panose="02040503050406030204" pitchFamily="18" charset="0"/>
                          </a:rPr>
                        </m:ctrlPr>
                      </m:dPr>
                      <m:e>
                        <m:r>
                          <a:rPr lang="es-ES_tradnl" sz="1400" i="1">
                            <a:solidFill>
                              <a:srgbClr val="595959"/>
                            </a:solidFill>
                            <a:latin typeface="Cambria Math" panose="02040503050406030204" pitchFamily="18" charset="0"/>
                            <a:ea typeface="Cambria Math" panose="02040503050406030204" pitchFamily="18" charset="0"/>
                          </a:rPr>
                          <m:t>𝑧</m:t>
                        </m:r>
                      </m:e>
                    </m:d>
                  </m:oMath>
                </a14:m>
                <a:r>
                  <a:rPr lang="es-ES_tradnl" sz="1400" dirty="0">
                    <a:solidFill>
                      <a:srgbClr val="595959"/>
                    </a:solidFill>
                    <a:latin typeface="Myriad Pro" panose="020B0503030403020204" pitchFamily="34" charset="0"/>
                  </a:rPr>
                  <a:t> nunca es exactamente igual a 1 o 0.</a:t>
                </a:r>
              </a:p>
              <a:p>
                <a:pPr marL="185733" indent="-185733">
                  <a:spcAft>
                    <a:spcPts val="600"/>
                  </a:spcAft>
                </a:pPr>
                <a:r>
                  <a:rPr lang="es-ES_tradnl" sz="1400" dirty="0">
                    <a:solidFill>
                      <a:srgbClr val="595959"/>
                    </a:solidFill>
                    <a:latin typeface="Myriad Pro" panose="020B0503030403020204" pitchFamily="34" charset="0"/>
                  </a:rPr>
                  <a:t>Introduce la idea de una probabilidad como output.</a:t>
                </a:r>
              </a:p>
              <a:p>
                <a:pPr marL="185733" indent="-185733">
                  <a:spcAft>
                    <a:spcPts val="600"/>
                  </a:spcAft>
                </a:pPr>
                <a:r>
                  <a:rPr lang="es-ES_tradnl" sz="1400" dirty="0">
                    <a:solidFill>
                      <a:srgbClr val="595959"/>
                    </a:solidFill>
                    <a:latin typeface="Myriad Pro" panose="020B0503030403020204" pitchFamily="34" charset="0"/>
                  </a:rPr>
                  <a:t>De forma gradual pasa de estar cerca de 0 a estar cerca de 1.</a:t>
                </a:r>
              </a:p>
            </p:txBody>
          </p:sp>
        </mc:Choice>
        <mc:Fallback xmlns="">
          <p:sp>
            <p:nvSpPr>
              <p:cNvPr id="46" name="Content Placeholder 2">
                <a:extLst>
                  <a:ext uri="{FF2B5EF4-FFF2-40B4-BE49-F238E27FC236}">
                    <a16:creationId xmlns:a16="http://schemas.microsoft.com/office/drawing/2014/main" id="{EB98CF1A-B8DC-4549-AA1D-59D6EDE620D1}"/>
                  </a:ext>
                </a:extLst>
              </p:cNvPr>
              <p:cNvSpPr txBox="1">
                <a:spLocks noRot="1" noChangeAspect="1" noMove="1" noResize="1" noEditPoints="1" noAdjustHandles="1" noChangeArrowheads="1" noChangeShapeType="1" noTextEdit="1"/>
              </p:cNvSpPr>
              <p:nvPr/>
            </p:nvSpPr>
            <p:spPr bwMode="auto">
              <a:xfrm>
                <a:off x="4844905" y="82880"/>
                <a:ext cx="3457523" cy="2891914"/>
              </a:xfrm>
              <a:prstGeom prst="rect">
                <a:avLst/>
              </a:prstGeom>
              <a:blipFill>
                <a:blip r:embed="rId4"/>
                <a:stretch>
                  <a:fillRect l="-733" t="-4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R">
                    <a:noFill/>
                  </a:rPr>
                  <a:t> </a:t>
                </a:r>
              </a:p>
            </p:txBody>
          </p:sp>
        </mc:Fallback>
      </mc:AlternateContent>
      <p:sp>
        <p:nvSpPr>
          <p:cNvPr id="2" name="Slide Number Placeholder 1">
            <a:extLst>
              <a:ext uri="{FF2B5EF4-FFF2-40B4-BE49-F238E27FC236}">
                <a16:creationId xmlns:a16="http://schemas.microsoft.com/office/drawing/2014/main" id="{19DD7448-1110-BD4E-866D-4CA44EB04D7B}"/>
              </a:ext>
            </a:extLst>
          </p:cNvPr>
          <p:cNvSpPr>
            <a:spLocks noGrp="1"/>
          </p:cNvSpPr>
          <p:nvPr>
            <p:ph type="sldNum" sz="quarter" idx="12"/>
          </p:nvPr>
        </p:nvSpPr>
        <p:spPr/>
        <p:txBody>
          <a:bodyPr/>
          <a:lstStyle/>
          <a:p>
            <a:fld id="{4624E98C-54E1-8F4C-9379-6BF7059E518B}" type="slidenum">
              <a:rPr lang="en-US" altLang="es-CR" smtClean="0"/>
              <a:pPr/>
              <a:t>32</a:t>
            </a:fld>
            <a:endParaRPr lang="en-US" altLang="es-C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AA93013-9976-A24D-8B18-005A497AE886}"/>
                  </a:ext>
                </a:extLst>
              </p:cNvPr>
              <p:cNvSpPr/>
              <p:nvPr/>
            </p:nvSpPr>
            <p:spPr>
              <a:xfrm>
                <a:off x="4693884" y="3524648"/>
                <a:ext cx="4540154"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altLang="es-CR" i="1">
                          <a:solidFill>
                            <a:srgbClr val="595959"/>
                          </a:solidFill>
                          <a:latin typeface="Cambria Math" panose="02040503050406030204" pitchFamily="18" charset="0"/>
                        </a:rPr>
                        <m:t>𝑦</m:t>
                      </m:r>
                      <m:r>
                        <a:rPr lang="es-ES" altLang="es-CR" i="1">
                          <a:solidFill>
                            <a:srgbClr val="595959"/>
                          </a:solidFill>
                          <a:latin typeface="Cambria Math" panose="02040503050406030204" pitchFamily="18" charset="0"/>
                        </a:rPr>
                        <m:t>=</m:t>
                      </m:r>
                      <m:r>
                        <a:rPr lang="en-US" i="1">
                          <a:solidFill>
                            <a:srgbClr val="595959"/>
                          </a:solidFill>
                          <a:latin typeface="Cambria Math" panose="02040503050406030204" pitchFamily="18" charset="0"/>
                          <a:ea typeface="Cambria Math" panose="02040503050406030204" pitchFamily="18" charset="0"/>
                        </a:rPr>
                        <m:t>𝜎</m:t>
                      </m:r>
                      <m:d>
                        <m:dPr>
                          <m:ctrlPr>
                            <a:rPr lang="es-ES" altLang="es-CR" i="1">
                              <a:solidFill>
                                <a:srgbClr val="595959"/>
                              </a:solidFill>
                              <a:latin typeface="Cambria Math" panose="02040503050406030204" pitchFamily="18" charset="0"/>
                              <a:ea typeface="Cambria Math" panose="02040503050406030204" pitchFamily="18" charset="0"/>
                            </a:rPr>
                          </m:ctrlPr>
                        </m:dPr>
                        <m:e>
                          <m:nary>
                            <m:naryPr>
                              <m:chr m:val="∑"/>
                              <m:supHide m:val="on"/>
                              <m:ctrlPr>
                                <a:rPr lang="es-ES" altLang="es-CR" i="1">
                                  <a:solidFill>
                                    <a:srgbClr val="595959"/>
                                  </a:solidFill>
                                  <a:latin typeface="Cambria Math" panose="02040503050406030204" pitchFamily="18" charset="0"/>
                                </a:rPr>
                              </m:ctrlPr>
                            </m:naryPr>
                            <m:sub>
                              <m:r>
                                <m:rPr>
                                  <m:brk m:alnAt="7"/>
                                </m:rPr>
                                <a:rPr lang="es-ES" altLang="es-CR" i="1">
                                  <a:solidFill>
                                    <a:srgbClr val="595959"/>
                                  </a:solidFill>
                                  <a:latin typeface="Cambria Math" panose="02040503050406030204" pitchFamily="18" charset="0"/>
                                </a:rPr>
                                <m:t>𝑗</m:t>
                              </m:r>
                            </m:sub>
                            <m:sup/>
                            <m:e>
                              <m:sSub>
                                <m:sSubPr>
                                  <m:ctrlPr>
                                    <a:rPr lang="es-ES" altLang="es-CR" i="1">
                                      <a:solidFill>
                                        <a:srgbClr val="595959"/>
                                      </a:solidFill>
                                      <a:latin typeface="Cambria Math" panose="02040503050406030204" pitchFamily="18" charset="0"/>
                                    </a:rPr>
                                  </m:ctrlPr>
                                </m:sSubPr>
                                <m:e>
                                  <m:r>
                                    <a:rPr lang="es-ES" altLang="es-CR" i="1">
                                      <a:solidFill>
                                        <a:srgbClr val="595959"/>
                                      </a:solidFill>
                                      <a:latin typeface="Cambria Math" panose="02040503050406030204" pitchFamily="18" charset="0"/>
                                    </a:rPr>
                                    <m:t>𝑤</m:t>
                                  </m:r>
                                </m:e>
                                <m:sub>
                                  <m:r>
                                    <a:rPr lang="es-ES" altLang="es-CR" i="1">
                                      <a:solidFill>
                                        <a:srgbClr val="595959"/>
                                      </a:solidFill>
                                      <a:latin typeface="Cambria Math" panose="02040503050406030204" pitchFamily="18" charset="0"/>
                                    </a:rPr>
                                    <m:t>𝑗</m:t>
                                  </m:r>
                                </m:sub>
                              </m:sSub>
                              <m:sSub>
                                <m:sSubPr>
                                  <m:ctrlPr>
                                    <a:rPr lang="es-ES" altLang="es-CR" i="1">
                                      <a:solidFill>
                                        <a:srgbClr val="595959"/>
                                      </a:solidFill>
                                      <a:latin typeface="Cambria Math" panose="02040503050406030204" pitchFamily="18" charset="0"/>
                                    </a:rPr>
                                  </m:ctrlPr>
                                </m:sSubPr>
                                <m:e>
                                  <m:r>
                                    <a:rPr lang="es-ES" altLang="es-CR" i="1">
                                      <a:solidFill>
                                        <a:srgbClr val="595959"/>
                                      </a:solidFill>
                                      <a:latin typeface="Cambria Math" panose="02040503050406030204" pitchFamily="18" charset="0"/>
                                    </a:rPr>
                                    <m:t> </m:t>
                                  </m:r>
                                  <m:r>
                                    <a:rPr lang="es-ES" altLang="es-CR" i="1">
                                      <a:solidFill>
                                        <a:srgbClr val="595959"/>
                                      </a:solidFill>
                                      <a:latin typeface="Cambria Math" panose="02040503050406030204" pitchFamily="18" charset="0"/>
                                    </a:rPr>
                                    <m:t>𝑥</m:t>
                                  </m:r>
                                </m:e>
                                <m:sub>
                                  <m:r>
                                    <a:rPr lang="es-ES" altLang="es-CR" i="1">
                                      <a:solidFill>
                                        <a:srgbClr val="595959"/>
                                      </a:solidFill>
                                      <a:latin typeface="Cambria Math" panose="02040503050406030204" pitchFamily="18" charset="0"/>
                                    </a:rPr>
                                    <m:t>𝑗</m:t>
                                  </m:r>
                                </m:sub>
                              </m:sSub>
                            </m:e>
                          </m:nary>
                          <m:r>
                            <a:rPr lang="es-ES" altLang="es-CR" i="1">
                              <a:solidFill>
                                <a:srgbClr val="595959"/>
                              </a:solidFill>
                              <a:latin typeface="Cambria Math" panose="02040503050406030204" pitchFamily="18" charset="0"/>
                            </a:rPr>
                            <m:t>+</m:t>
                          </m:r>
                          <m:r>
                            <a:rPr lang="es-ES" altLang="es-CR" i="1">
                              <a:solidFill>
                                <a:srgbClr val="595959"/>
                              </a:solidFill>
                              <a:latin typeface="Cambria Math" panose="02040503050406030204" pitchFamily="18" charset="0"/>
                            </a:rPr>
                            <m:t>𝑏</m:t>
                          </m:r>
                        </m:e>
                      </m:d>
                      <m:r>
                        <a:rPr lang="es-ES" altLang="es-CR" i="1">
                          <a:solidFill>
                            <a:srgbClr val="595959"/>
                          </a:solidFill>
                          <a:latin typeface="Cambria Math" panose="02040503050406030204" pitchFamily="18" charset="0"/>
                        </a:rPr>
                        <m:t>=</m:t>
                      </m:r>
                      <m:f>
                        <m:fPr>
                          <m:ctrlPr>
                            <a:rPr lang="es-ES" altLang="es-CR" i="1">
                              <a:solidFill>
                                <a:srgbClr val="595959"/>
                              </a:solidFill>
                              <a:latin typeface="Cambria Math" panose="02040503050406030204" pitchFamily="18" charset="0"/>
                              <a:ea typeface="Cambria Math" panose="02040503050406030204" pitchFamily="18" charset="0"/>
                            </a:rPr>
                          </m:ctrlPr>
                        </m:fPr>
                        <m:num>
                          <m:r>
                            <a:rPr lang="es-ES" altLang="es-CR" i="1">
                              <a:solidFill>
                                <a:srgbClr val="595959"/>
                              </a:solidFill>
                              <a:latin typeface="Cambria Math" panose="02040503050406030204" pitchFamily="18" charset="0"/>
                              <a:ea typeface="Cambria Math" panose="02040503050406030204" pitchFamily="18" charset="0"/>
                            </a:rPr>
                            <m:t>1</m:t>
                          </m:r>
                        </m:num>
                        <m:den>
                          <m:r>
                            <a:rPr lang="es-ES" altLang="es-CR" i="1">
                              <a:solidFill>
                                <a:srgbClr val="595959"/>
                              </a:solidFill>
                              <a:latin typeface="Cambria Math" panose="02040503050406030204" pitchFamily="18" charset="0"/>
                              <a:ea typeface="Cambria Math" panose="02040503050406030204" pitchFamily="18" charset="0"/>
                            </a:rPr>
                            <m:t>1 + </m:t>
                          </m:r>
                          <m:sSup>
                            <m:sSupPr>
                              <m:ctrlPr>
                                <a:rPr lang="es-ES" altLang="es-CR" i="1">
                                  <a:solidFill>
                                    <a:srgbClr val="595959"/>
                                  </a:solidFill>
                                  <a:latin typeface="Cambria Math" panose="02040503050406030204" pitchFamily="18" charset="0"/>
                                  <a:ea typeface="Cambria Math" panose="02040503050406030204" pitchFamily="18" charset="0"/>
                                </a:rPr>
                              </m:ctrlPr>
                            </m:sSupPr>
                            <m:e>
                              <m:r>
                                <a:rPr lang="es-ES" altLang="es-CR" i="1">
                                  <a:solidFill>
                                    <a:srgbClr val="595959"/>
                                  </a:solidFill>
                                  <a:latin typeface="Cambria Math" panose="02040503050406030204" pitchFamily="18" charset="0"/>
                                  <a:ea typeface="Cambria Math" panose="02040503050406030204" pitchFamily="18" charset="0"/>
                                </a:rPr>
                                <m:t>𝑒</m:t>
                              </m:r>
                            </m:e>
                            <m:sup>
                              <m:r>
                                <a:rPr lang="es-ES" altLang="es-CR" i="1">
                                  <a:solidFill>
                                    <a:srgbClr val="595959"/>
                                  </a:solidFill>
                                  <a:latin typeface="Cambria Math" panose="02040503050406030204" pitchFamily="18" charset="0"/>
                                  <a:ea typeface="Cambria Math" panose="02040503050406030204" pitchFamily="18" charset="0"/>
                                </a:rPr>
                                <m:t>−</m:t>
                              </m:r>
                              <m:d>
                                <m:dPr>
                                  <m:ctrlPr>
                                    <a:rPr lang="es-ES" altLang="es-CR" i="1">
                                      <a:solidFill>
                                        <a:srgbClr val="595959"/>
                                      </a:solidFill>
                                      <a:latin typeface="Cambria Math" panose="02040503050406030204" pitchFamily="18" charset="0"/>
                                      <a:ea typeface="Cambria Math" panose="02040503050406030204" pitchFamily="18" charset="0"/>
                                    </a:rPr>
                                  </m:ctrlPr>
                                </m:dPr>
                                <m:e>
                                  <m:nary>
                                    <m:naryPr>
                                      <m:chr m:val="∑"/>
                                      <m:supHide m:val="on"/>
                                      <m:ctrlPr>
                                        <a:rPr lang="es-ES" altLang="es-CR" i="1">
                                          <a:solidFill>
                                            <a:srgbClr val="595959"/>
                                          </a:solidFill>
                                          <a:latin typeface="Cambria Math" panose="02040503050406030204" pitchFamily="18" charset="0"/>
                                        </a:rPr>
                                      </m:ctrlPr>
                                    </m:naryPr>
                                    <m:sub>
                                      <m:r>
                                        <m:rPr>
                                          <m:brk m:alnAt="7"/>
                                        </m:rPr>
                                        <a:rPr lang="es-ES" altLang="es-CR" i="1">
                                          <a:solidFill>
                                            <a:srgbClr val="595959"/>
                                          </a:solidFill>
                                          <a:latin typeface="Cambria Math" panose="02040503050406030204" pitchFamily="18" charset="0"/>
                                        </a:rPr>
                                        <m:t>𝑗</m:t>
                                      </m:r>
                                    </m:sub>
                                    <m:sup/>
                                    <m:e>
                                      <m:sSub>
                                        <m:sSubPr>
                                          <m:ctrlPr>
                                            <a:rPr lang="es-ES" altLang="es-CR" i="1">
                                              <a:solidFill>
                                                <a:srgbClr val="595959"/>
                                              </a:solidFill>
                                              <a:latin typeface="Cambria Math" panose="02040503050406030204" pitchFamily="18" charset="0"/>
                                            </a:rPr>
                                          </m:ctrlPr>
                                        </m:sSubPr>
                                        <m:e>
                                          <m:r>
                                            <a:rPr lang="es-ES" altLang="es-CR" i="1">
                                              <a:solidFill>
                                                <a:srgbClr val="595959"/>
                                              </a:solidFill>
                                              <a:latin typeface="Cambria Math" panose="02040503050406030204" pitchFamily="18" charset="0"/>
                                            </a:rPr>
                                            <m:t>𝑤</m:t>
                                          </m:r>
                                        </m:e>
                                        <m:sub>
                                          <m:r>
                                            <a:rPr lang="es-ES" altLang="es-CR" i="1">
                                              <a:solidFill>
                                                <a:srgbClr val="595959"/>
                                              </a:solidFill>
                                              <a:latin typeface="Cambria Math" panose="02040503050406030204" pitchFamily="18" charset="0"/>
                                            </a:rPr>
                                            <m:t>𝑗</m:t>
                                          </m:r>
                                        </m:sub>
                                      </m:sSub>
                                      <m:sSub>
                                        <m:sSubPr>
                                          <m:ctrlPr>
                                            <a:rPr lang="es-ES" altLang="es-CR" i="1">
                                              <a:solidFill>
                                                <a:srgbClr val="595959"/>
                                              </a:solidFill>
                                              <a:latin typeface="Cambria Math" panose="02040503050406030204" pitchFamily="18" charset="0"/>
                                            </a:rPr>
                                          </m:ctrlPr>
                                        </m:sSubPr>
                                        <m:e>
                                          <m:r>
                                            <a:rPr lang="es-ES" altLang="es-CR" i="1">
                                              <a:solidFill>
                                                <a:srgbClr val="595959"/>
                                              </a:solidFill>
                                              <a:latin typeface="Cambria Math" panose="02040503050406030204" pitchFamily="18" charset="0"/>
                                            </a:rPr>
                                            <m:t> </m:t>
                                          </m:r>
                                          <m:r>
                                            <a:rPr lang="es-ES" altLang="es-CR" i="1">
                                              <a:solidFill>
                                                <a:srgbClr val="595959"/>
                                              </a:solidFill>
                                              <a:latin typeface="Cambria Math" panose="02040503050406030204" pitchFamily="18" charset="0"/>
                                            </a:rPr>
                                            <m:t>𝑥</m:t>
                                          </m:r>
                                        </m:e>
                                        <m:sub>
                                          <m:r>
                                            <a:rPr lang="es-ES" altLang="es-CR" i="1">
                                              <a:solidFill>
                                                <a:srgbClr val="595959"/>
                                              </a:solidFill>
                                              <a:latin typeface="Cambria Math" panose="02040503050406030204" pitchFamily="18" charset="0"/>
                                            </a:rPr>
                                            <m:t>𝑗</m:t>
                                          </m:r>
                                        </m:sub>
                                      </m:sSub>
                                    </m:e>
                                  </m:nary>
                                  <m:r>
                                    <a:rPr lang="es-ES" altLang="es-CR" i="1">
                                      <a:solidFill>
                                        <a:srgbClr val="595959"/>
                                      </a:solidFill>
                                      <a:latin typeface="Cambria Math" panose="02040503050406030204" pitchFamily="18" charset="0"/>
                                    </a:rPr>
                                    <m:t>+</m:t>
                                  </m:r>
                                  <m:r>
                                    <a:rPr lang="es-ES" altLang="es-CR" i="1">
                                      <a:solidFill>
                                        <a:srgbClr val="595959"/>
                                      </a:solidFill>
                                      <a:latin typeface="Cambria Math" panose="02040503050406030204" pitchFamily="18" charset="0"/>
                                    </a:rPr>
                                    <m:t>𝑏</m:t>
                                  </m:r>
                                </m:e>
                              </m:d>
                            </m:sup>
                          </m:sSup>
                        </m:den>
                      </m:f>
                      <m:r>
                        <a:rPr lang="es-ES" altLang="es-CR" i="1">
                          <a:solidFill>
                            <a:srgbClr val="595959"/>
                          </a:solidFill>
                          <a:latin typeface="Cambria Math" panose="02040503050406030204" pitchFamily="18" charset="0"/>
                          <a:ea typeface="Cambria Math" panose="02040503050406030204" pitchFamily="18" charset="0"/>
                        </a:rPr>
                        <m:t>.</m:t>
                      </m:r>
                    </m:oMath>
                  </m:oMathPara>
                </a14:m>
                <a:endParaRPr lang="es-ES_tradnl" dirty="0"/>
              </a:p>
            </p:txBody>
          </p:sp>
        </mc:Choice>
        <mc:Fallback xmlns="">
          <p:sp>
            <p:nvSpPr>
              <p:cNvPr id="3" name="Rectangle 2">
                <a:extLst>
                  <a:ext uri="{FF2B5EF4-FFF2-40B4-BE49-F238E27FC236}">
                    <a16:creationId xmlns:a16="http://schemas.microsoft.com/office/drawing/2014/main" id="{CAA93013-9976-A24D-8B18-005A497AE886}"/>
                  </a:ext>
                </a:extLst>
              </p:cNvPr>
              <p:cNvSpPr>
                <a:spLocks noRot="1" noChangeAspect="1" noMove="1" noResize="1" noEditPoints="1" noAdjustHandles="1" noChangeArrowheads="1" noChangeShapeType="1" noTextEdit="1"/>
              </p:cNvSpPr>
              <p:nvPr/>
            </p:nvSpPr>
            <p:spPr>
              <a:xfrm>
                <a:off x="4693884" y="3524648"/>
                <a:ext cx="4540154" cy="795859"/>
              </a:xfrm>
              <a:prstGeom prst="rect">
                <a:avLst/>
              </a:prstGeom>
              <a:blipFill>
                <a:blip r:embed="rId5"/>
                <a:stretch>
                  <a:fillRect t="-115625" b="-157813"/>
                </a:stretch>
              </a:blipFill>
            </p:spPr>
            <p:txBody>
              <a:bodyPr/>
              <a:lstStyle/>
              <a:p>
                <a:r>
                  <a:rPr lang="es-CR">
                    <a:noFill/>
                  </a:rPr>
                  <a:t> </a:t>
                </a:r>
              </a:p>
            </p:txBody>
          </p:sp>
        </mc:Fallback>
      </mc:AlternateContent>
      <p:sp>
        <p:nvSpPr>
          <p:cNvPr id="8" name="TextBox 7">
            <a:extLst>
              <a:ext uri="{FF2B5EF4-FFF2-40B4-BE49-F238E27FC236}">
                <a16:creationId xmlns:a16="http://schemas.microsoft.com/office/drawing/2014/main" id="{67769B81-5BD8-DD46-BD26-52E6AACB2BBF}"/>
              </a:ext>
            </a:extLst>
          </p:cNvPr>
          <p:cNvSpPr txBox="1"/>
          <p:nvPr/>
        </p:nvSpPr>
        <p:spPr>
          <a:xfrm>
            <a:off x="4888548" y="2898330"/>
            <a:ext cx="4268694" cy="523220"/>
          </a:xfrm>
          <a:prstGeom prst="rect">
            <a:avLst/>
          </a:prstGeom>
          <a:noFill/>
        </p:spPr>
        <p:txBody>
          <a:bodyPr wrap="square" rtlCol="0">
            <a:spAutoFit/>
          </a:bodyPr>
          <a:lstStyle/>
          <a:p>
            <a:r>
              <a:rPr lang="es-ES_tradnl" sz="1400" i="1" dirty="0">
                <a:solidFill>
                  <a:srgbClr val="595959"/>
                </a:solidFill>
                <a:latin typeface="Myriad Pro" panose="020B0503030403020204" pitchFamily="34" charset="0"/>
              </a:rPr>
              <a:t>Está es la función que usamos en la definición de la neurona </a:t>
            </a:r>
            <a:r>
              <a:rPr lang="es-ES_tradnl" sz="1400" i="1" dirty="0" err="1">
                <a:solidFill>
                  <a:srgbClr val="595959"/>
                </a:solidFill>
                <a:latin typeface="Myriad Pro" panose="020B0503030403020204" pitchFamily="34" charset="0"/>
              </a:rPr>
              <a:t>Sigmoid</a:t>
            </a:r>
            <a:r>
              <a:rPr lang="et-EE" sz="1400" i="1" dirty="0">
                <a:solidFill>
                  <a:srgbClr val="595959"/>
                </a:solidFill>
                <a:latin typeface="Myriad Pro" panose="020B0503030403020204" pitchFamily="34" charset="0"/>
              </a:rPr>
              <a:t>.</a:t>
            </a:r>
          </a:p>
        </p:txBody>
      </p:sp>
    </p:spTree>
    <p:extLst>
      <p:ext uri="{BB962C8B-B14F-4D97-AF65-F5344CB8AC3E}">
        <p14:creationId xmlns:p14="http://schemas.microsoft.com/office/powerpoint/2010/main" val="1633195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96E2FD9-93A0-D34D-8F8F-3311FC7FA650}"/>
              </a:ext>
            </a:extLst>
          </p:cNvPr>
          <p:cNvSpPr txBox="1"/>
          <p:nvPr/>
        </p:nvSpPr>
        <p:spPr>
          <a:xfrm>
            <a:off x="769356" y="3761257"/>
            <a:ext cx="2789566" cy="784830"/>
          </a:xfrm>
          <a:prstGeom prst="rect">
            <a:avLst/>
          </a:prstGeom>
          <a:noFill/>
        </p:spPr>
        <p:txBody>
          <a:bodyPr wrap="square" rtlCol="0">
            <a:spAutoFit/>
          </a:bodyPr>
          <a:lstStyle/>
          <a:p>
            <a:r>
              <a:rPr lang="es-ES_tradnl" sz="1500" i="1" dirty="0">
                <a:solidFill>
                  <a:srgbClr val="595959"/>
                </a:solidFill>
                <a:latin typeface="Myriad Pro" panose="020B0503030403020204" pitchFamily="34" charset="0"/>
              </a:rPr>
              <a:t>En el fondo está es la función que usamos en la definición del </a:t>
            </a:r>
            <a:r>
              <a:rPr lang="es-ES_tradnl" sz="1500" i="1" dirty="0" err="1">
                <a:solidFill>
                  <a:srgbClr val="595959"/>
                </a:solidFill>
                <a:latin typeface="Myriad Pro" panose="020B0503030403020204" pitchFamily="34" charset="0"/>
              </a:rPr>
              <a:t>perceptrón</a:t>
            </a:r>
            <a:endParaRPr lang="es-ES_tradnl" sz="1500" i="1" dirty="0">
              <a:solidFill>
                <a:srgbClr val="595959"/>
              </a:solidFill>
              <a:latin typeface="Myriad Pro" panose="020B0503030403020204" pitchFamily="34" charset="0"/>
            </a:endParaRPr>
          </a:p>
        </p:txBody>
      </p:sp>
      <p:pic>
        <p:nvPicPr>
          <p:cNvPr id="35" name="Picture 34" descr="A close up of a white wall&#13;&#10;&#13;&#10;Description automatically generated">
            <a:extLst>
              <a:ext uri="{FF2B5EF4-FFF2-40B4-BE49-F238E27FC236}">
                <a16:creationId xmlns:a16="http://schemas.microsoft.com/office/drawing/2014/main" id="{2BB80E8A-564E-1343-909A-D3CFD9C82DCA}"/>
              </a:ext>
            </a:extLst>
          </p:cNvPr>
          <p:cNvPicPr>
            <a:picLocks noChangeAspect="1"/>
          </p:cNvPicPr>
          <p:nvPr/>
        </p:nvPicPr>
        <p:blipFill>
          <a:blip r:embed="rId3"/>
          <a:stretch>
            <a:fillRect/>
          </a:stretch>
        </p:blipFill>
        <p:spPr>
          <a:xfrm>
            <a:off x="179241" y="631983"/>
            <a:ext cx="5293185" cy="2866028"/>
          </a:xfrm>
          <a:prstGeom prst="rect">
            <a:avLst/>
          </a:prstGeom>
        </p:spPr>
      </p:pic>
      <p:cxnSp>
        <p:nvCxnSpPr>
          <p:cNvPr id="36" name="Straight Arrow Connector 35">
            <a:extLst>
              <a:ext uri="{FF2B5EF4-FFF2-40B4-BE49-F238E27FC236}">
                <a16:creationId xmlns:a16="http://schemas.microsoft.com/office/drawing/2014/main" id="{0DF11886-9E6E-1B4C-B4EB-CC6C3B59FC2B}"/>
              </a:ext>
            </a:extLst>
          </p:cNvPr>
          <p:cNvCxnSpPr>
            <a:cxnSpLocks/>
            <a:stCxn id="21" idx="0"/>
            <a:endCxn id="35" idx="2"/>
          </p:cNvCxnSpPr>
          <p:nvPr/>
        </p:nvCxnSpPr>
        <p:spPr>
          <a:xfrm flipV="1">
            <a:off x="2164139" y="3498011"/>
            <a:ext cx="661695" cy="263246"/>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13C05332-3F72-C74F-92AF-B4BCCAE7D56C}"/>
                  </a:ext>
                </a:extLst>
              </p:cNvPr>
              <p:cNvSpPr txBox="1">
                <a:spLocks/>
              </p:cNvSpPr>
              <p:nvPr/>
            </p:nvSpPr>
            <p:spPr bwMode="auto">
              <a:xfrm>
                <a:off x="5530475" y="898606"/>
                <a:ext cx="3488266" cy="2108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Aft>
                    <a:spcPts val="800"/>
                  </a:spcAft>
                  <a:buNone/>
                </a:pPr>
                <a:r>
                  <a:rPr lang="en-US" sz="1500" b="1" dirty="0">
                    <a:solidFill>
                      <a:srgbClr val="7F7F7F"/>
                    </a:solidFill>
                    <a:latin typeface="Century Gothic" panose="020B0502020202020204" pitchFamily="34" charset="0"/>
                    <a:ea typeface="ＭＳ Ｐゴシック" panose="020B0600070205080204" pitchFamily="34" charset="-128"/>
                  </a:rPr>
                  <a:t>Note que:</a:t>
                </a:r>
              </a:p>
              <a:p>
                <a:pPr marL="185733" indent="-185733" eaLnBrk="1" hangingPunct="1">
                  <a:spcAft>
                    <a:spcPts val="800"/>
                  </a:spcAft>
                </a:pPr>
                <a14:m>
                  <m:oMath xmlns:m="http://schemas.openxmlformats.org/officeDocument/2006/math">
                    <m:r>
                      <a:rPr lang="es-ES_tradnl" altLang="es-CR" sz="1350" i="1">
                        <a:solidFill>
                          <a:srgbClr val="595959"/>
                        </a:solidFill>
                        <a:latin typeface="Cambria Math" panose="02040503050406030204" pitchFamily="18" charset="0"/>
                        <a:ea typeface="Cambria Math" panose="02040503050406030204" pitchFamily="18" charset="0"/>
                      </a:rPr>
                      <m:t>𝜒</m:t>
                    </m:r>
                    <m:d>
                      <m:dPr>
                        <m:ctrlPr>
                          <a:rPr lang="es-ES_tradnl" sz="1350" i="1">
                            <a:solidFill>
                              <a:srgbClr val="595959"/>
                            </a:solidFill>
                            <a:latin typeface="Cambria Math" panose="02040503050406030204" pitchFamily="18" charset="0"/>
                            <a:ea typeface="Cambria Math" panose="02040503050406030204" pitchFamily="18" charset="0"/>
                          </a:rPr>
                        </m:ctrlPr>
                      </m:dPr>
                      <m:e>
                        <m:r>
                          <a:rPr lang="es-ES_tradnl" sz="1350" i="1">
                            <a:solidFill>
                              <a:srgbClr val="595959"/>
                            </a:solidFill>
                            <a:latin typeface="Cambria Math" panose="02040503050406030204" pitchFamily="18" charset="0"/>
                            <a:ea typeface="Cambria Math" panose="02040503050406030204" pitchFamily="18" charset="0"/>
                          </a:rPr>
                          <m:t>𝑧</m:t>
                        </m:r>
                      </m:e>
                    </m:d>
                  </m:oMath>
                </a14:m>
                <a:r>
                  <a:rPr lang="es-ES_tradnl" sz="1350" dirty="0">
                    <a:solidFill>
                      <a:srgbClr val="595959"/>
                    </a:solidFill>
                    <a:latin typeface="Myriad Pro" panose="020B0503030403020204" pitchFamily="34" charset="0"/>
                  </a:rPr>
                  <a:t> tiende a 1 cuando </a:t>
                </a:r>
                <a14:m>
                  <m:oMath xmlns:m="http://schemas.openxmlformats.org/officeDocument/2006/math">
                    <m:r>
                      <a:rPr lang="es-ES_tradnl" sz="1350" i="1">
                        <a:solidFill>
                          <a:srgbClr val="595959"/>
                        </a:solidFill>
                        <a:latin typeface="Cambria Math" panose="02040503050406030204" pitchFamily="18" charset="0"/>
                        <a:ea typeface="Cambria Math" panose="02040503050406030204" pitchFamily="18" charset="0"/>
                      </a:rPr>
                      <m:t>𝑧</m:t>
                    </m:r>
                  </m:oMath>
                </a14:m>
                <a:r>
                  <a:rPr lang="es-ES_tradnl" sz="1350" dirty="0">
                    <a:solidFill>
                      <a:srgbClr val="595959"/>
                    </a:solidFill>
                    <a:latin typeface="Myriad Pro" panose="020B0503030403020204" pitchFamily="34" charset="0"/>
                  </a:rPr>
                  <a:t> es positivo.</a:t>
                </a:r>
              </a:p>
              <a:p>
                <a:pPr marL="185733" indent="-185733">
                  <a:spcAft>
                    <a:spcPts val="600"/>
                  </a:spcAft>
                </a:pPr>
                <a14:m>
                  <m:oMath xmlns:m="http://schemas.openxmlformats.org/officeDocument/2006/math">
                    <m:r>
                      <a:rPr lang="es-ES_tradnl" altLang="es-CR" sz="1350" i="1">
                        <a:solidFill>
                          <a:srgbClr val="595959"/>
                        </a:solidFill>
                        <a:latin typeface="Cambria Math" panose="02040503050406030204" pitchFamily="18" charset="0"/>
                        <a:ea typeface="Cambria Math" panose="02040503050406030204" pitchFamily="18" charset="0"/>
                      </a:rPr>
                      <m:t>𝜒</m:t>
                    </m:r>
                    <m:d>
                      <m:dPr>
                        <m:ctrlPr>
                          <a:rPr lang="es-ES_tradnl" sz="1350" i="1">
                            <a:solidFill>
                              <a:srgbClr val="595959"/>
                            </a:solidFill>
                            <a:latin typeface="Cambria Math" panose="02040503050406030204" pitchFamily="18" charset="0"/>
                            <a:ea typeface="Cambria Math" panose="02040503050406030204" pitchFamily="18" charset="0"/>
                          </a:rPr>
                        </m:ctrlPr>
                      </m:dPr>
                      <m:e>
                        <m:r>
                          <a:rPr lang="es-ES_tradnl" sz="1350" i="1">
                            <a:solidFill>
                              <a:srgbClr val="595959"/>
                            </a:solidFill>
                            <a:latin typeface="Cambria Math" panose="02040503050406030204" pitchFamily="18" charset="0"/>
                            <a:ea typeface="Cambria Math" panose="02040503050406030204" pitchFamily="18" charset="0"/>
                          </a:rPr>
                          <m:t>𝑧</m:t>
                        </m:r>
                      </m:e>
                    </m:d>
                  </m:oMath>
                </a14:m>
                <a:r>
                  <a:rPr lang="es-ES_tradnl" sz="1350" dirty="0">
                    <a:solidFill>
                      <a:srgbClr val="595959"/>
                    </a:solidFill>
                    <a:latin typeface="Myriad Pro" panose="020B0503030403020204" pitchFamily="34" charset="0"/>
                  </a:rPr>
                  <a:t> tiende a 0 cuando </a:t>
                </a:r>
                <a14:m>
                  <m:oMath xmlns:m="http://schemas.openxmlformats.org/officeDocument/2006/math">
                    <m:r>
                      <a:rPr lang="es-ES_tradnl" sz="1350" i="1">
                        <a:solidFill>
                          <a:srgbClr val="595959"/>
                        </a:solidFill>
                        <a:latin typeface="Cambria Math" panose="02040503050406030204" pitchFamily="18" charset="0"/>
                        <a:ea typeface="Cambria Math" panose="02040503050406030204" pitchFamily="18" charset="0"/>
                      </a:rPr>
                      <m:t>𝑧</m:t>
                    </m:r>
                  </m:oMath>
                </a14:m>
                <a:r>
                  <a:rPr lang="es-ES_tradnl" sz="1350" dirty="0">
                    <a:solidFill>
                      <a:srgbClr val="595959"/>
                    </a:solidFill>
                    <a:latin typeface="Myriad Pro" panose="020B0503030403020204" pitchFamily="34" charset="0"/>
                  </a:rPr>
                  <a:t> es negativo o 0.</a:t>
                </a:r>
              </a:p>
              <a:p>
                <a:pPr marL="185733" indent="-185733">
                  <a:spcAft>
                    <a:spcPts val="600"/>
                  </a:spcAft>
                </a:pPr>
                <a:r>
                  <a:rPr lang="es-ES_tradnl" sz="1350" dirty="0">
                    <a:solidFill>
                      <a:srgbClr val="595959"/>
                    </a:solidFill>
                    <a:latin typeface="Myriad Pro" panose="020B0503030403020204" pitchFamily="34" charset="0"/>
                  </a:rPr>
                  <a:t>Pero </a:t>
                </a:r>
                <a14:m>
                  <m:oMath xmlns:m="http://schemas.openxmlformats.org/officeDocument/2006/math">
                    <m:r>
                      <a:rPr lang="es-ES_tradnl" altLang="es-CR" sz="1350" i="1">
                        <a:solidFill>
                          <a:srgbClr val="595959"/>
                        </a:solidFill>
                        <a:latin typeface="Cambria Math" panose="02040503050406030204" pitchFamily="18" charset="0"/>
                        <a:ea typeface="Cambria Math" panose="02040503050406030204" pitchFamily="18" charset="0"/>
                      </a:rPr>
                      <m:t>𝜒</m:t>
                    </m:r>
                    <m:d>
                      <m:dPr>
                        <m:ctrlPr>
                          <a:rPr lang="es-ES_tradnl" sz="1350" i="1">
                            <a:solidFill>
                              <a:srgbClr val="595959"/>
                            </a:solidFill>
                            <a:latin typeface="Cambria Math" panose="02040503050406030204" pitchFamily="18" charset="0"/>
                            <a:ea typeface="Cambria Math" panose="02040503050406030204" pitchFamily="18" charset="0"/>
                          </a:rPr>
                        </m:ctrlPr>
                      </m:dPr>
                      <m:e>
                        <m:r>
                          <a:rPr lang="es-ES_tradnl" sz="1350" i="1">
                            <a:solidFill>
                              <a:srgbClr val="595959"/>
                            </a:solidFill>
                            <a:latin typeface="Cambria Math" panose="02040503050406030204" pitchFamily="18" charset="0"/>
                            <a:ea typeface="Cambria Math" panose="02040503050406030204" pitchFamily="18" charset="0"/>
                          </a:rPr>
                          <m:t>𝑧</m:t>
                        </m:r>
                      </m:e>
                    </m:d>
                  </m:oMath>
                </a14:m>
                <a:r>
                  <a:rPr lang="es-ES_tradnl" sz="1350" dirty="0">
                    <a:solidFill>
                      <a:srgbClr val="595959"/>
                    </a:solidFill>
                    <a:latin typeface="Myriad Pro" panose="020B0503030403020204" pitchFamily="34" charset="0"/>
                  </a:rPr>
                  <a:t> toma solo 2 valores: 0 o 1.</a:t>
                </a:r>
              </a:p>
              <a:p>
                <a:pPr marL="185733" indent="-185733">
                  <a:spcAft>
                    <a:spcPts val="600"/>
                  </a:spcAft>
                </a:pPr>
                <a:r>
                  <a:rPr lang="es-ES_tradnl" sz="1350" dirty="0">
                    <a:solidFill>
                      <a:srgbClr val="595959"/>
                    </a:solidFill>
                    <a:latin typeface="Myriad Pro" panose="020B0503030403020204" pitchFamily="34" charset="0"/>
                  </a:rPr>
                  <a:t>Es una clasificación binaria.</a:t>
                </a:r>
              </a:p>
              <a:p>
                <a:pPr marL="185733" indent="-185733">
                  <a:spcAft>
                    <a:spcPts val="600"/>
                  </a:spcAft>
                </a:pPr>
                <a:r>
                  <a:rPr lang="es-ES_tradnl" sz="1350" dirty="0">
                    <a:solidFill>
                      <a:srgbClr val="595959"/>
                    </a:solidFill>
                    <a:latin typeface="Myriad Pro" panose="020B0503030403020204" pitchFamily="34" charset="0"/>
                  </a:rPr>
                  <a:t>De forma abrupta pasa de ser 0 a ser 1.</a:t>
                </a:r>
              </a:p>
            </p:txBody>
          </p:sp>
        </mc:Choice>
        <mc:Fallback xmlns="">
          <p:sp>
            <p:nvSpPr>
              <p:cNvPr id="10" name="Content Placeholder 2">
                <a:extLst>
                  <a:ext uri="{FF2B5EF4-FFF2-40B4-BE49-F238E27FC236}">
                    <a16:creationId xmlns:a16="http://schemas.microsoft.com/office/drawing/2014/main" id="{13C05332-3F72-C74F-92AF-B4BCCAE7D56C}"/>
                  </a:ext>
                </a:extLst>
              </p:cNvPr>
              <p:cNvSpPr txBox="1">
                <a:spLocks noRot="1" noChangeAspect="1" noMove="1" noResize="1" noEditPoints="1" noAdjustHandles="1" noChangeArrowheads="1" noChangeShapeType="1" noTextEdit="1"/>
              </p:cNvSpPr>
              <p:nvPr/>
            </p:nvSpPr>
            <p:spPr bwMode="auto">
              <a:xfrm>
                <a:off x="5530475" y="898606"/>
                <a:ext cx="3488266" cy="2108338"/>
              </a:xfrm>
              <a:prstGeom prst="rect">
                <a:avLst/>
              </a:prstGeom>
              <a:blipFill>
                <a:blip r:embed="rId4"/>
                <a:stretch>
                  <a:fillRect l="-362" t="-5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R">
                    <a:noFill/>
                  </a:rPr>
                  <a:t> </a:t>
                </a:r>
              </a:p>
            </p:txBody>
          </p:sp>
        </mc:Fallback>
      </mc:AlternateContent>
      <p:sp>
        <p:nvSpPr>
          <p:cNvPr id="15" name="Title 1">
            <a:extLst>
              <a:ext uri="{FF2B5EF4-FFF2-40B4-BE49-F238E27FC236}">
                <a16:creationId xmlns:a16="http://schemas.microsoft.com/office/drawing/2014/main" id="{6DC406A9-3063-B645-A9ED-5BD403E75E9A}"/>
              </a:ext>
            </a:extLst>
          </p:cNvPr>
          <p:cNvSpPr>
            <a:spLocks noGrp="1"/>
          </p:cNvSpPr>
          <p:nvPr>
            <p:ph type="title"/>
          </p:nvPr>
        </p:nvSpPr>
        <p:spPr>
          <a:xfrm>
            <a:off x="179240" y="-142452"/>
            <a:ext cx="8229600" cy="651728"/>
          </a:xfrm>
        </p:spPr>
        <p:txBody>
          <a:bodyPr>
            <a:normAutofit/>
          </a:bodyPr>
          <a:lstStyle/>
          <a:p>
            <a:pPr algn="ctr" eaLnBrk="1" hangingPunct="1"/>
            <a:r>
              <a:rPr lang="es-ES" altLang="es-CR" sz="2700" b="1" dirty="0">
                <a:solidFill>
                  <a:srgbClr val="7F7F7F"/>
                </a:solidFill>
                <a:latin typeface="Century Gothic" panose="020B0502020202020204" pitchFamily="34" charset="0"/>
                <a:ea typeface="ＭＳ Ｐゴシック" panose="020B0600070205080204" pitchFamily="34" charset="-128"/>
              </a:rPr>
              <a:t>En Comparación con el </a:t>
            </a:r>
            <a:r>
              <a:rPr lang="es-ES" altLang="es-CR" sz="2700" b="1" dirty="0" err="1">
                <a:solidFill>
                  <a:srgbClr val="7F7F7F"/>
                </a:solidFill>
                <a:latin typeface="Century Gothic" panose="020B0502020202020204" pitchFamily="34" charset="0"/>
                <a:ea typeface="ＭＳ Ｐゴシック" panose="020B0600070205080204" pitchFamily="34" charset="-128"/>
              </a:rPr>
              <a:t>Perceptrón</a:t>
            </a:r>
            <a:r>
              <a:rPr lang="es-ES" altLang="es-CR" sz="2700" b="1" dirty="0">
                <a:solidFill>
                  <a:srgbClr val="7F7F7F"/>
                </a:solidFill>
                <a:latin typeface="Century Gothic" panose="020B0502020202020204" pitchFamily="34" charset="0"/>
                <a:ea typeface="ＭＳ Ｐゴシック" panose="020B0600070205080204" pitchFamily="34" charset="-128"/>
              </a:rPr>
              <a:t>…</a:t>
            </a:r>
            <a:endParaRPr lang="es-ES_tradnl" altLang="es-CR" sz="2700" b="1" dirty="0">
              <a:solidFill>
                <a:srgbClr val="7F7F7F"/>
              </a:solidFill>
              <a:latin typeface="Century Gothic" panose="020B050202020202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5987523D-0B11-644A-9EA1-93D7C3E17E5A}"/>
              </a:ext>
            </a:extLst>
          </p:cNvPr>
          <p:cNvSpPr>
            <a:spLocks noGrp="1"/>
          </p:cNvSpPr>
          <p:nvPr>
            <p:ph type="sldNum" sz="quarter" idx="12"/>
          </p:nvPr>
        </p:nvSpPr>
        <p:spPr>
          <a:xfrm>
            <a:off x="6427940" y="4523005"/>
            <a:ext cx="2133600" cy="274637"/>
          </a:xfrm>
        </p:spPr>
        <p:txBody>
          <a:bodyPr/>
          <a:lstStyle/>
          <a:p>
            <a:fld id="{4624E98C-54E1-8F4C-9379-6BF7059E518B}" type="slidenum">
              <a:rPr lang="en-US" altLang="es-CR" smtClean="0"/>
              <a:pPr/>
              <a:t>33</a:t>
            </a:fld>
            <a:endParaRPr lang="en-US" altLang="es-CR"/>
          </a:p>
        </p:txBody>
      </p:sp>
      <p:cxnSp>
        <p:nvCxnSpPr>
          <p:cNvPr id="9" name="Straight Arrow Connector 8">
            <a:extLst>
              <a:ext uri="{FF2B5EF4-FFF2-40B4-BE49-F238E27FC236}">
                <a16:creationId xmlns:a16="http://schemas.microsoft.com/office/drawing/2014/main" id="{E5DCBBFD-89B0-4548-846B-EBC1F758F0E8}"/>
              </a:ext>
            </a:extLst>
          </p:cNvPr>
          <p:cNvCxnSpPr>
            <a:cxnSpLocks/>
            <a:stCxn id="21" idx="0"/>
            <a:endCxn id="6" idx="1"/>
          </p:cNvCxnSpPr>
          <p:nvPr/>
        </p:nvCxnSpPr>
        <p:spPr>
          <a:xfrm>
            <a:off x="2164139" y="3761257"/>
            <a:ext cx="2120456" cy="3718"/>
          </a:xfrm>
          <a:prstGeom prst="straightConnector1">
            <a:avLst/>
          </a:prstGeom>
          <a:ln w="22225">
            <a:solidFill>
              <a:srgbClr val="D8615C"/>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921295-06E2-2540-9E31-4CE41F2564A2}"/>
                  </a:ext>
                </a:extLst>
              </p:cNvPr>
              <p:cNvSpPr/>
              <p:nvPr/>
            </p:nvSpPr>
            <p:spPr>
              <a:xfrm>
                <a:off x="4284595" y="3076068"/>
                <a:ext cx="4539210" cy="13778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altLang="es-CR" sz="1500" i="1">
                          <a:solidFill>
                            <a:srgbClr val="595959"/>
                          </a:solidFill>
                          <a:latin typeface="Cambria Math" panose="02040503050406030204" pitchFamily="18" charset="0"/>
                        </a:rPr>
                        <m:t>𝑦</m:t>
                      </m:r>
                      <m:r>
                        <a:rPr lang="es-ES" altLang="es-CR" sz="1500" i="1">
                          <a:solidFill>
                            <a:srgbClr val="595959"/>
                          </a:solidFill>
                          <a:latin typeface="Cambria Math" panose="02040503050406030204" pitchFamily="18" charset="0"/>
                        </a:rPr>
                        <m:t>=</m:t>
                      </m:r>
                      <m:r>
                        <a:rPr lang="es-ES" altLang="es-CR" sz="1500" i="1">
                          <a:solidFill>
                            <a:srgbClr val="595959"/>
                          </a:solidFill>
                          <a:latin typeface="Cambria Math" panose="02040503050406030204" pitchFamily="18" charset="0"/>
                          <a:ea typeface="Cambria Math" panose="02040503050406030204" pitchFamily="18" charset="0"/>
                        </a:rPr>
                        <m:t>𝜒</m:t>
                      </m:r>
                      <m:d>
                        <m:dPr>
                          <m:ctrlPr>
                            <a:rPr lang="es-ES" altLang="es-CR" sz="1500" i="1">
                              <a:solidFill>
                                <a:srgbClr val="595959"/>
                              </a:solidFill>
                              <a:latin typeface="Cambria Math" panose="02040503050406030204" pitchFamily="18" charset="0"/>
                              <a:ea typeface="Cambria Math" panose="02040503050406030204" pitchFamily="18" charset="0"/>
                            </a:rPr>
                          </m:ctrlPr>
                        </m:dPr>
                        <m:e>
                          <m:nary>
                            <m:naryPr>
                              <m:chr m:val="∑"/>
                              <m:supHide m:val="on"/>
                              <m:ctrlPr>
                                <a:rPr lang="es-ES" altLang="es-CR" sz="1500" i="1">
                                  <a:solidFill>
                                    <a:srgbClr val="595959"/>
                                  </a:solidFill>
                                  <a:latin typeface="Cambria Math" panose="02040503050406030204" pitchFamily="18" charset="0"/>
                                </a:rPr>
                              </m:ctrlPr>
                            </m:naryPr>
                            <m:sub>
                              <m:r>
                                <m:rPr>
                                  <m:brk m:alnAt="7"/>
                                </m:rPr>
                                <a:rPr lang="es-ES" altLang="es-CR" sz="1500" i="1">
                                  <a:solidFill>
                                    <a:srgbClr val="595959"/>
                                  </a:solidFill>
                                  <a:latin typeface="Cambria Math" panose="02040503050406030204" pitchFamily="18" charset="0"/>
                                </a:rPr>
                                <m:t>𝑗</m:t>
                              </m:r>
                            </m:sub>
                            <m:sup/>
                            <m:e>
                              <m:sSub>
                                <m:sSubPr>
                                  <m:ctrlPr>
                                    <a:rPr lang="es-ES" altLang="es-CR" sz="1500" i="1">
                                      <a:solidFill>
                                        <a:srgbClr val="595959"/>
                                      </a:solidFill>
                                      <a:latin typeface="Cambria Math" panose="02040503050406030204" pitchFamily="18" charset="0"/>
                                    </a:rPr>
                                  </m:ctrlPr>
                                </m:sSubPr>
                                <m:e>
                                  <m:r>
                                    <a:rPr lang="es-ES" altLang="es-CR" sz="1500" i="1">
                                      <a:solidFill>
                                        <a:srgbClr val="595959"/>
                                      </a:solidFill>
                                      <a:latin typeface="Cambria Math" panose="02040503050406030204" pitchFamily="18" charset="0"/>
                                    </a:rPr>
                                    <m:t>𝑤</m:t>
                                  </m:r>
                                </m:e>
                                <m:sub>
                                  <m:r>
                                    <a:rPr lang="es-ES" altLang="es-CR" sz="1500" i="1">
                                      <a:solidFill>
                                        <a:srgbClr val="595959"/>
                                      </a:solidFill>
                                      <a:latin typeface="Cambria Math" panose="02040503050406030204" pitchFamily="18" charset="0"/>
                                    </a:rPr>
                                    <m:t>𝑗</m:t>
                                  </m:r>
                                </m:sub>
                              </m:sSub>
                              <m:sSub>
                                <m:sSubPr>
                                  <m:ctrlPr>
                                    <a:rPr lang="es-ES" altLang="es-CR" sz="1500" i="1">
                                      <a:solidFill>
                                        <a:srgbClr val="595959"/>
                                      </a:solidFill>
                                      <a:latin typeface="Cambria Math" panose="02040503050406030204" pitchFamily="18" charset="0"/>
                                    </a:rPr>
                                  </m:ctrlPr>
                                </m:sSubPr>
                                <m:e>
                                  <m:r>
                                    <a:rPr lang="es-ES" altLang="es-CR" sz="1500" i="1">
                                      <a:solidFill>
                                        <a:srgbClr val="595959"/>
                                      </a:solidFill>
                                      <a:latin typeface="Cambria Math" panose="02040503050406030204" pitchFamily="18" charset="0"/>
                                    </a:rPr>
                                    <m:t> </m:t>
                                  </m:r>
                                  <m:r>
                                    <a:rPr lang="es-ES" altLang="es-CR" sz="1500" i="1">
                                      <a:solidFill>
                                        <a:srgbClr val="595959"/>
                                      </a:solidFill>
                                      <a:latin typeface="Cambria Math" panose="02040503050406030204" pitchFamily="18" charset="0"/>
                                    </a:rPr>
                                    <m:t>𝑥</m:t>
                                  </m:r>
                                </m:e>
                                <m:sub>
                                  <m:r>
                                    <a:rPr lang="es-ES" altLang="es-CR" sz="1500" i="1">
                                      <a:solidFill>
                                        <a:srgbClr val="595959"/>
                                      </a:solidFill>
                                      <a:latin typeface="Cambria Math" panose="02040503050406030204" pitchFamily="18" charset="0"/>
                                    </a:rPr>
                                    <m:t>𝑗</m:t>
                                  </m:r>
                                </m:sub>
                              </m:sSub>
                            </m:e>
                          </m:nary>
                          <m:r>
                            <a:rPr lang="es-ES" altLang="es-CR" sz="1500" i="1">
                              <a:solidFill>
                                <a:srgbClr val="595959"/>
                              </a:solidFill>
                              <a:latin typeface="Cambria Math" panose="02040503050406030204" pitchFamily="18" charset="0"/>
                            </a:rPr>
                            <m:t>+</m:t>
                          </m:r>
                          <m:r>
                            <a:rPr lang="es-ES" altLang="es-CR" sz="1500" i="1">
                              <a:solidFill>
                                <a:srgbClr val="595959"/>
                              </a:solidFill>
                              <a:latin typeface="Cambria Math" panose="02040503050406030204" pitchFamily="18" charset="0"/>
                            </a:rPr>
                            <m:t>𝑏</m:t>
                          </m:r>
                        </m:e>
                      </m:d>
                      <m:r>
                        <a:rPr lang="es-ES" altLang="es-CR" sz="1500" i="1">
                          <a:solidFill>
                            <a:srgbClr val="595959"/>
                          </a:solidFill>
                          <a:latin typeface="Cambria Math" panose="02040503050406030204" pitchFamily="18" charset="0"/>
                          <a:ea typeface="Cambria Math" panose="02040503050406030204" pitchFamily="18" charset="0"/>
                        </a:rPr>
                        <m:t>=</m:t>
                      </m:r>
                      <m:d>
                        <m:dPr>
                          <m:begChr m:val="{"/>
                          <m:endChr m:val=""/>
                          <m:ctrlPr>
                            <a:rPr lang="es-ES" altLang="es-CR" sz="1500" i="1">
                              <a:solidFill>
                                <a:srgbClr val="595959"/>
                              </a:solidFill>
                              <a:latin typeface="Cambria Math" panose="02040503050406030204" pitchFamily="18" charset="0"/>
                            </a:rPr>
                          </m:ctrlPr>
                        </m:dPr>
                        <m:e>
                          <m:eqArr>
                            <m:eqArrPr>
                              <m:ctrlPr>
                                <a:rPr lang="es-ES" altLang="es-CR" sz="1500" i="1">
                                  <a:solidFill>
                                    <a:srgbClr val="595959"/>
                                  </a:solidFill>
                                  <a:latin typeface="Cambria Math" panose="02040503050406030204" pitchFamily="18" charset="0"/>
                                </a:rPr>
                              </m:ctrlPr>
                            </m:eqArrPr>
                            <m:e>
                              <m:r>
                                <a:rPr lang="es-ES" altLang="es-CR" sz="1500" i="1">
                                  <a:solidFill>
                                    <a:srgbClr val="595959"/>
                                  </a:solidFill>
                                  <a:latin typeface="Cambria Math" panose="02040503050406030204" pitchFamily="18" charset="0"/>
                                </a:rPr>
                                <m:t>0,  </m:t>
                              </m:r>
                              <m:r>
                                <a:rPr lang="es-ES" altLang="es-CR" sz="1500" i="1">
                                  <a:solidFill>
                                    <a:srgbClr val="595959"/>
                                  </a:solidFill>
                                  <a:latin typeface="Cambria Math" panose="02040503050406030204" pitchFamily="18" charset="0"/>
                                </a:rPr>
                                <m:t>𝑠𝑖</m:t>
                              </m:r>
                              <m:r>
                                <a:rPr lang="es-ES" altLang="es-CR" sz="1500" i="1">
                                  <a:solidFill>
                                    <a:srgbClr val="595959"/>
                                  </a:solidFill>
                                  <a:latin typeface="Cambria Math" panose="02040503050406030204" pitchFamily="18" charset="0"/>
                                </a:rPr>
                                <m:t> </m:t>
                              </m:r>
                              <m:nary>
                                <m:naryPr>
                                  <m:chr m:val="∑"/>
                                  <m:supHide m:val="on"/>
                                  <m:ctrlPr>
                                    <a:rPr lang="es-ES" altLang="es-CR" sz="1500" i="1">
                                      <a:solidFill>
                                        <a:srgbClr val="595959"/>
                                      </a:solidFill>
                                      <a:latin typeface="Cambria Math" panose="02040503050406030204" pitchFamily="18" charset="0"/>
                                    </a:rPr>
                                  </m:ctrlPr>
                                </m:naryPr>
                                <m:sub>
                                  <m:r>
                                    <m:rPr>
                                      <m:brk m:alnAt="7"/>
                                    </m:rPr>
                                    <a:rPr lang="es-ES" altLang="es-CR" sz="1500" i="1">
                                      <a:solidFill>
                                        <a:srgbClr val="595959"/>
                                      </a:solidFill>
                                      <a:latin typeface="Cambria Math" panose="02040503050406030204" pitchFamily="18" charset="0"/>
                                    </a:rPr>
                                    <m:t>𝑗</m:t>
                                  </m:r>
                                </m:sub>
                                <m:sup/>
                                <m:e>
                                  <m:sSub>
                                    <m:sSubPr>
                                      <m:ctrlPr>
                                        <a:rPr lang="es-ES" altLang="es-CR" sz="1500" i="1">
                                          <a:solidFill>
                                            <a:srgbClr val="595959"/>
                                          </a:solidFill>
                                          <a:latin typeface="Cambria Math" panose="02040503050406030204" pitchFamily="18" charset="0"/>
                                        </a:rPr>
                                      </m:ctrlPr>
                                    </m:sSubPr>
                                    <m:e>
                                      <m:r>
                                        <a:rPr lang="es-ES" altLang="es-CR" sz="1500" i="1">
                                          <a:solidFill>
                                            <a:srgbClr val="595959"/>
                                          </a:solidFill>
                                          <a:latin typeface="Cambria Math" panose="02040503050406030204" pitchFamily="18" charset="0"/>
                                        </a:rPr>
                                        <m:t>𝑤</m:t>
                                      </m:r>
                                    </m:e>
                                    <m:sub>
                                      <m:r>
                                        <a:rPr lang="es-ES" altLang="es-CR" sz="1500" i="1">
                                          <a:solidFill>
                                            <a:srgbClr val="595959"/>
                                          </a:solidFill>
                                          <a:latin typeface="Cambria Math" panose="02040503050406030204" pitchFamily="18" charset="0"/>
                                        </a:rPr>
                                        <m:t>𝑗</m:t>
                                      </m:r>
                                    </m:sub>
                                  </m:sSub>
                                  <m:sSub>
                                    <m:sSubPr>
                                      <m:ctrlPr>
                                        <a:rPr lang="es-ES" altLang="es-CR" sz="1500" i="1">
                                          <a:solidFill>
                                            <a:srgbClr val="595959"/>
                                          </a:solidFill>
                                          <a:latin typeface="Cambria Math" panose="02040503050406030204" pitchFamily="18" charset="0"/>
                                        </a:rPr>
                                      </m:ctrlPr>
                                    </m:sSubPr>
                                    <m:e>
                                      <m:r>
                                        <a:rPr lang="es-ES" altLang="es-CR" sz="1500" i="1">
                                          <a:solidFill>
                                            <a:srgbClr val="595959"/>
                                          </a:solidFill>
                                          <a:latin typeface="Cambria Math" panose="02040503050406030204" pitchFamily="18" charset="0"/>
                                        </a:rPr>
                                        <m:t> </m:t>
                                      </m:r>
                                      <m:r>
                                        <a:rPr lang="es-ES" altLang="es-CR" sz="1500" i="1">
                                          <a:solidFill>
                                            <a:srgbClr val="595959"/>
                                          </a:solidFill>
                                          <a:latin typeface="Cambria Math" panose="02040503050406030204" pitchFamily="18" charset="0"/>
                                        </a:rPr>
                                        <m:t>𝑥</m:t>
                                      </m:r>
                                    </m:e>
                                    <m:sub>
                                      <m:r>
                                        <a:rPr lang="es-ES" altLang="es-CR" sz="1500" i="1">
                                          <a:solidFill>
                                            <a:srgbClr val="595959"/>
                                          </a:solidFill>
                                          <a:latin typeface="Cambria Math" panose="02040503050406030204" pitchFamily="18" charset="0"/>
                                        </a:rPr>
                                        <m:t>𝑗</m:t>
                                      </m:r>
                                    </m:sub>
                                  </m:sSub>
                                </m:e>
                              </m:nary>
                              <m:r>
                                <a:rPr lang="es-ES" altLang="es-CR" sz="1500" i="1">
                                  <a:solidFill>
                                    <a:srgbClr val="595959"/>
                                  </a:solidFill>
                                  <a:latin typeface="Cambria Math" panose="02040503050406030204" pitchFamily="18" charset="0"/>
                                </a:rPr>
                                <m:t>+</m:t>
                              </m:r>
                              <m:r>
                                <a:rPr lang="es-ES" altLang="es-CR" sz="1500" i="1">
                                  <a:solidFill>
                                    <a:srgbClr val="595959"/>
                                  </a:solidFill>
                                  <a:latin typeface="Cambria Math" panose="02040503050406030204" pitchFamily="18" charset="0"/>
                                </a:rPr>
                                <m:t>𝑏</m:t>
                              </m:r>
                              <m:r>
                                <a:rPr lang="es-ES" altLang="es-CR" sz="1500" i="1">
                                  <a:solidFill>
                                    <a:srgbClr val="595959"/>
                                  </a:solidFill>
                                  <a:latin typeface="Cambria Math" panose="02040503050406030204" pitchFamily="18" charset="0"/>
                                </a:rPr>
                                <m:t>≤0</m:t>
                              </m:r>
                            </m:e>
                            <m:e>
                              <m:r>
                                <a:rPr lang="es-ES" altLang="es-CR" sz="1500" i="1">
                                  <a:solidFill>
                                    <a:srgbClr val="595959"/>
                                  </a:solidFill>
                                  <a:latin typeface="Cambria Math" panose="02040503050406030204" pitchFamily="18" charset="0"/>
                                </a:rPr>
                                <m:t>1,  </m:t>
                              </m:r>
                              <m:r>
                                <a:rPr lang="es-ES" altLang="es-CR" sz="1500" i="1">
                                  <a:solidFill>
                                    <a:srgbClr val="595959"/>
                                  </a:solidFill>
                                  <a:latin typeface="Cambria Math" panose="02040503050406030204" pitchFamily="18" charset="0"/>
                                </a:rPr>
                                <m:t>𝑠𝑖</m:t>
                              </m:r>
                              <m:r>
                                <a:rPr lang="es-ES" altLang="es-CR" sz="1500" i="1">
                                  <a:solidFill>
                                    <a:srgbClr val="595959"/>
                                  </a:solidFill>
                                  <a:latin typeface="Cambria Math" panose="02040503050406030204" pitchFamily="18" charset="0"/>
                                </a:rPr>
                                <m:t> </m:t>
                              </m:r>
                              <m:nary>
                                <m:naryPr>
                                  <m:chr m:val="∑"/>
                                  <m:supHide m:val="on"/>
                                  <m:ctrlPr>
                                    <a:rPr lang="es-ES" altLang="es-CR" sz="1500" i="1">
                                      <a:solidFill>
                                        <a:srgbClr val="595959"/>
                                      </a:solidFill>
                                      <a:latin typeface="Cambria Math" panose="02040503050406030204" pitchFamily="18" charset="0"/>
                                    </a:rPr>
                                  </m:ctrlPr>
                                </m:naryPr>
                                <m:sub>
                                  <m:r>
                                    <m:rPr>
                                      <m:brk m:alnAt="7"/>
                                    </m:rPr>
                                    <a:rPr lang="es-ES" altLang="es-CR" sz="1500" i="1">
                                      <a:solidFill>
                                        <a:srgbClr val="595959"/>
                                      </a:solidFill>
                                      <a:latin typeface="Cambria Math" panose="02040503050406030204" pitchFamily="18" charset="0"/>
                                    </a:rPr>
                                    <m:t>𝑗</m:t>
                                  </m:r>
                                </m:sub>
                                <m:sup/>
                                <m:e>
                                  <m:sSub>
                                    <m:sSubPr>
                                      <m:ctrlPr>
                                        <a:rPr lang="es-ES" altLang="es-CR" sz="1500" i="1">
                                          <a:solidFill>
                                            <a:srgbClr val="595959"/>
                                          </a:solidFill>
                                          <a:latin typeface="Cambria Math" panose="02040503050406030204" pitchFamily="18" charset="0"/>
                                        </a:rPr>
                                      </m:ctrlPr>
                                    </m:sSubPr>
                                    <m:e>
                                      <m:r>
                                        <a:rPr lang="es-ES" altLang="es-CR" sz="1500" i="1">
                                          <a:solidFill>
                                            <a:srgbClr val="595959"/>
                                          </a:solidFill>
                                          <a:latin typeface="Cambria Math" panose="02040503050406030204" pitchFamily="18" charset="0"/>
                                        </a:rPr>
                                        <m:t>𝑤</m:t>
                                      </m:r>
                                    </m:e>
                                    <m:sub>
                                      <m:r>
                                        <a:rPr lang="es-ES" altLang="es-CR" sz="1500" i="1">
                                          <a:solidFill>
                                            <a:srgbClr val="595959"/>
                                          </a:solidFill>
                                          <a:latin typeface="Cambria Math" panose="02040503050406030204" pitchFamily="18" charset="0"/>
                                        </a:rPr>
                                        <m:t>𝑗</m:t>
                                      </m:r>
                                    </m:sub>
                                  </m:sSub>
                                  <m:sSub>
                                    <m:sSubPr>
                                      <m:ctrlPr>
                                        <a:rPr lang="es-ES" altLang="es-CR" sz="1500" i="1">
                                          <a:solidFill>
                                            <a:srgbClr val="595959"/>
                                          </a:solidFill>
                                          <a:latin typeface="Cambria Math" panose="02040503050406030204" pitchFamily="18" charset="0"/>
                                        </a:rPr>
                                      </m:ctrlPr>
                                    </m:sSubPr>
                                    <m:e>
                                      <m:r>
                                        <a:rPr lang="es-ES" altLang="es-CR" sz="1500" i="1">
                                          <a:solidFill>
                                            <a:srgbClr val="595959"/>
                                          </a:solidFill>
                                          <a:latin typeface="Cambria Math" panose="02040503050406030204" pitchFamily="18" charset="0"/>
                                        </a:rPr>
                                        <m:t> </m:t>
                                      </m:r>
                                      <m:r>
                                        <a:rPr lang="es-ES" altLang="es-CR" sz="1500" i="1">
                                          <a:solidFill>
                                            <a:srgbClr val="595959"/>
                                          </a:solidFill>
                                          <a:latin typeface="Cambria Math" panose="02040503050406030204" pitchFamily="18" charset="0"/>
                                        </a:rPr>
                                        <m:t>𝑥</m:t>
                                      </m:r>
                                    </m:e>
                                    <m:sub>
                                      <m:r>
                                        <a:rPr lang="es-ES" altLang="es-CR" sz="1500" i="1">
                                          <a:solidFill>
                                            <a:srgbClr val="595959"/>
                                          </a:solidFill>
                                          <a:latin typeface="Cambria Math" panose="02040503050406030204" pitchFamily="18" charset="0"/>
                                        </a:rPr>
                                        <m:t>𝑗</m:t>
                                      </m:r>
                                    </m:sub>
                                  </m:sSub>
                                  <m:r>
                                    <a:rPr lang="es-ES" altLang="es-CR" sz="1500" i="1">
                                      <a:solidFill>
                                        <a:srgbClr val="595959"/>
                                      </a:solidFill>
                                      <a:latin typeface="Cambria Math" panose="02040503050406030204" pitchFamily="18" charset="0"/>
                                    </a:rPr>
                                    <m:t>+</m:t>
                                  </m:r>
                                  <m:r>
                                    <a:rPr lang="es-ES" altLang="es-CR" sz="1500" i="1">
                                      <a:solidFill>
                                        <a:srgbClr val="595959"/>
                                      </a:solidFill>
                                      <a:latin typeface="Cambria Math" panose="02040503050406030204" pitchFamily="18" charset="0"/>
                                    </a:rPr>
                                    <m:t>𝑏</m:t>
                                  </m:r>
                                </m:e>
                              </m:nary>
                              <m:r>
                                <a:rPr lang="es-ES" altLang="es-CR" sz="1500" i="1">
                                  <a:solidFill>
                                    <a:srgbClr val="595959"/>
                                  </a:solidFill>
                                  <a:latin typeface="Cambria Math" panose="02040503050406030204" pitchFamily="18" charset="0"/>
                                </a:rPr>
                                <m:t>&gt;0</m:t>
                              </m:r>
                            </m:e>
                          </m:eqArr>
                        </m:e>
                      </m:d>
                      <m:r>
                        <a:rPr lang="es-ES" altLang="es-CR" sz="1500" i="1">
                          <a:solidFill>
                            <a:srgbClr val="595959"/>
                          </a:solidFill>
                          <a:latin typeface="Cambria Math" panose="02040503050406030204" pitchFamily="18" charset="0"/>
                        </a:rPr>
                        <m:t>.</m:t>
                      </m:r>
                    </m:oMath>
                  </m:oMathPara>
                </a14:m>
                <a:endParaRPr lang="es-ES" altLang="es-CR" sz="1500" dirty="0">
                  <a:solidFill>
                    <a:srgbClr val="595959"/>
                  </a:solidFill>
                  <a:latin typeface="Myriad Pro" panose="020B0503030403020204" pitchFamily="34" charset="0"/>
                </a:endParaRPr>
              </a:p>
            </p:txBody>
          </p:sp>
        </mc:Choice>
        <mc:Fallback xmlns="">
          <p:sp>
            <p:nvSpPr>
              <p:cNvPr id="6" name="Rectangle 5">
                <a:extLst>
                  <a:ext uri="{FF2B5EF4-FFF2-40B4-BE49-F238E27FC236}">
                    <a16:creationId xmlns:a16="http://schemas.microsoft.com/office/drawing/2014/main" id="{DD921295-06E2-2540-9E31-4CE41F2564A2}"/>
                  </a:ext>
                </a:extLst>
              </p:cNvPr>
              <p:cNvSpPr>
                <a:spLocks noRot="1" noChangeAspect="1" noMove="1" noResize="1" noEditPoints="1" noAdjustHandles="1" noChangeArrowheads="1" noChangeShapeType="1" noTextEdit="1"/>
              </p:cNvSpPr>
              <p:nvPr/>
            </p:nvSpPr>
            <p:spPr>
              <a:xfrm>
                <a:off x="4284595" y="3076068"/>
                <a:ext cx="4539210" cy="1377813"/>
              </a:xfrm>
              <a:prstGeom prst="rect">
                <a:avLst/>
              </a:prstGeom>
              <a:blipFill>
                <a:blip r:embed="rId5"/>
                <a:stretch>
                  <a:fillRect t="-53636" b="-75455"/>
                </a:stretch>
              </a:blipFill>
            </p:spPr>
            <p:txBody>
              <a:bodyPr/>
              <a:lstStyle/>
              <a:p>
                <a:r>
                  <a:rPr lang="es-CR">
                    <a:noFill/>
                  </a:rPr>
                  <a:t> </a:t>
                </a:r>
              </a:p>
            </p:txBody>
          </p:sp>
        </mc:Fallback>
      </mc:AlternateContent>
    </p:spTree>
    <p:extLst>
      <p:ext uri="{BB962C8B-B14F-4D97-AF65-F5344CB8AC3E}">
        <p14:creationId xmlns:p14="http://schemas.microsoft.com/office/powerpoint/2010/main" val="1810209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F77F47-3331-2649-8E75-770609EFB8AE}"/>
              </a:ext>
            </a:extLst>
          </p:cNvPr>
          <p:cNvSpPr>
            <a:spLocks noGrp="1"/>
          </p:cNvSpPr>
          <p:nvPr>
            <p:ph type="title"/>
          </p:nvPr>
        </p:nvSpPr>
        <p:spPr>
          <a:xfrm>
            <a:off x="1380570" y="2987843"/>
            <a:ext cx="3268216" cy="573770"/>
          </a:xfrm>
        </p:spPr>
        <p:txBody>
          <a:bodyPr>
            <a:normAutofit/>
          </a:bodyPr>
          <a:lstStyle/>
          <a:p>
            <a:pPr algn="l" eaLnBrk="1" hangingPunct="1"/>
            <a:r>
              <a:rPr lang="es-ES_tradnl" altLang="es-CR" sz="2400" b="1" dirty="0">
                <a:solidFill>
                  <a:srgbClr val="00B050"/>
                </a:solidFill>
                <a:latin typeface="Century Gothic" panose="020B0502020202020204" pitchFamily="34" charset="0"/>
                <a:ea typeface="ＭＳ Ｐゴシック" panose="020B0600070205080204" pitchFamily="34" charset="-128"/>
              </a:rPr>
              <a:t>Similitud</a:t>
            </a:r>
          </a:p>
        </p:txBody>
      </p:sp>
      <p:sp>
        <p:nvSpPr>
          <p:cNvPr id="8" name="Content Placeholder 2">
            <a:extLst>
              <a:ext uri="{FF2B5EF4-FFF2-40B4-BE49-F238E27FC236}">
                <a16:creationId xmlns:a16="http://schemas.microsoft.com/office/drawing/2014/main" id="{F43F6A87-7DE0-8042-9A92-06F1CF4EBDFC}"/>
              </a:ext>
            </a:extLst>
          </p:cNvPr>
          <p:cNvSpPr txBox="1">
            <a:spLocks/>
          </p:cNvSpPr>
          <p:nvPr/>
        </p:nvSpPr>
        <p:spPr bwMode="auto">
          <a:xfrm>
            <a:off x="1380570" y="3452794"/>
            <a:ext cx="3082498" cy="119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Aft>
                <a:spcPts val="1200"/>
              </a:spcAft>
              <a:buNone/>
            </a:pPr>
            <a:r>
              <a:rPr lang="es-ES" altLang="es-CR" sz="2000" dirty="0">
                <a:solidFill>
                  <a:srgbClr val="595959"/>
                </a:solidFill>
                <a:latin typeface="Myriad Pro" panose="020B0503030403020204" pitchFamily="34" charset="0"/>
                <a:ea typeface="ＭＳ Ｐゴシック" panose="020B0600070205080204" pitchFamily="34" charset="-128"/>
              </a:rPr>
              <a:t>En el infinito la neurona </a:t>
            </a:r>
            <a:r>
              <a:rPr lang="es-ES" altLang="es-CR" sz="2000" dirty="0" err="1">
                <a:solidFill>
                  <a:srgbClr val="595959"/>
                </a:solidFill>
                <a:latin typeface="Myriad Pro" panose="020B0503030403020204" pitchFamily="34" charset="0"/>
                <a:ea typeface="ＭＳ Ｐゴシック" panose="020B0600070205080204" pitchFamily="34" charset="-128"/>
              </a:rPr>
              <a:t>sigmoide</a:t>
            </a:r>
            <a:r>
              <a:rPr lang="es-ES" altLang="es-CR" sz="2000" dirty="0">
                <a:solidFill>
                  <a:srgbClr val="595959"/>
                </a:solidFill>
                <a:latin typeface="Myriad Pro" panose="020B0503030403020204" pitchFamily="34" charset="0"/>
                <a:ea typeface="ＭＳ Ｐゴシック" panose="020B0600070205080204" pitchFamily="34" charset="-128"/>
              </a:rPr>
              <a:t> se comporta como un </a:t>
            </a:r>
            <a:r>
              <a:rPr lang="es-ES" altLang="es-CR" sz="2000" dirty="0" err="1">
                <a:solidFill>
                  <a:srgbClr val="595959"/>
                </a:solidFill>
                <a:latin typeface="Myriad Pro" panose="020B0503030403020204" pitchFamily="34" charset="0"/>
                <a:ea typeface="ＭＳ Ｐゴシック" panose="020B0600070205080204" pitchFamily="34" charset="-128"/>
              </a:rPr>
              <a:t>perceptrón</a:t>
            </a:r>
            <a:r>
              <a:rPr lang="es-ES" altLang="es-CR" sz="2000" dirty="0">
                <a:solidFill>
                  <a:srgbClr val="595959"/>
                </a:solidFill>
                <a:latin typeface="Myriad Pro" panose="020B0503030403020204" pitchFamily="34" charset="0"/>
                <a:ea typeface="ＭＳ Ｐゴシック" panose="020B0600070205080204" pitchFamily="34" charset="-128"/>
              </a:rPr>
              <a:t>.</a:t>
            </a:r>
          </a:p>
          <a:p>
            <a:pPr marL="0" indent="0" eaLnBrk="1" hangingPunct="1">
              <a:spcAft>
                <a:spcPts val="1200"/>
              </a:spcAft>
              <a:buNone/>
            </a:pPr>
            <a:endParaRPr lang="es-ES" altLang="es-CR" sz="2400" dirty="0">
              <a:solidFill>
                <a:srgbClr val="595959"/>
              </a:solidFill>
              <a:latin typeface="Myriad Pro" panose="020B0503030403020204" pitchFamily="34" charset="0"/>
              <a:ea typeface="ＭＳ Ｐゴシック" panose="020B0600070205080204" pitchFamily="34" charset="-128"/>
            </a:endParaRPr>
          </a:p>
        </p:txBody>
      </p:sp>
      <p:sp>
        <p:nvSpPr>
          <p:cNvPr id="11" name="Title 1">
            <a:extLst>
              <a:ext uri="{FF2B5EF4-FFF2-40B4-BE49-F238E27FC236}">
                <a16:creationId xmlns:a16="http://schemas.microsoft.com/office/drawing/2014/main" id="{0E4FF8E5-D8F5-FF4D-8740-6CA03DACC861}"/>
              </a:ext>
            </a:extLst>
          </p:cNvPr>
          <p:cNvSpPr txBox="1">
            <a:spLocks/>
          </p:cNvSpPr>
          <p:nvPr/>
        </p:nvSpPr>
        <p:spPr bwMode="auto">
          <a:xfrm>
            <a:off x="4931633" y="2997690"/>
            <a:ext cx="3268216" cy="57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lgn="l" eaLnBrk="1" hangingPunct="1"/>
            <a:r>
              <a:rPr lang="es-ES_tradnl" altLang="es-CR" sz="2400" b="1" dirty="0">
                <a:solidFill>
                  <a:srgbClr val="C00000"/>
                </a:solidFill>
                <a:latin typeface="Century Gothic" panose="020B0502020202020204" pitchFamily="34" charset="0"/>
                <a:ea typeface="ＭＳ Ｐゴシック" panose="020B0600070205080204" pitchFamily="34" charset="-128"/>
              </a:rPr>
              <a:t>Diferencia</a:t>
            </a:r>
          </a:p>
        </p:txBody>
      </p:sp>
      <p:sp>
        <p:nvSpPr>
          <p:cNvPr id="12" name="Content Placeholder 2">
            <a:extLst>
              <a:ext uri="{FF2B5EF4-FFF2-40B4-BE49-F238E27FC236}">
                <a16:creationId xmlns:a16="http://schemas.microsoft.com/office/drawing/2014/main" id="{C8C42545-3A86-CD47-A12E-8E9FA38013BB}"/>
              </a:ext>
            </a:extLst>
          </p:cNvPr>
          <p:cNvSpPr txBox="1">
            <a:spLocks/>
          </p:cNvSpPr>
          <p:nvPr/>
        </p:nvSpPr>
        <p:spPr bwMode="auto">
          <a:xfrm>
            <a:off x="4931633" y="3462641"/>
            <a:ext cx="3268216" cy="110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Aft>
                <a:spcPts val="1200"/>
              </a:spcAft>
              <a:buNone/>
            </a:pPr>
            <a:r>
              <a:rPr lang="es-ES" altLang="es-CR" sz="2000" dirty="0">
                <a:solidFill>
                  <a:srgbClr val="595959"/>
                </a:solidFill>
                <a:latin typeface="Myriad Pro" panose="020B0503030403020204" pitchFamily="34" charset="0"/>
                <a:ea typeface="ＭＳ Ｐゴシック" panose="020B0600070205080204" pitchFamily="34" charset="-128"/>
              </a:rPr>
              <a:t>Alrededor de 0 ambas neuronas se comportan diferente.</a:t>
            </a:r>
          </a:p>
        </p:txBody>
      </p:sp>
      <p:sp>
        <p:nvSpPr>
          <p:cNvPr id="13" name="Title 1">
            <a:extLst>
              <a:ext uri="{FF2B5EF4-FFF2-40B4-BE49-F238E27FC236}">
                <a16:creationId xmlns:a16="http://schemas.microsoft.com/office/drawing/2014/main" id="{E653D1FE-F137-AC49-BF0E-016DA3097D14}"/>
              </a:ext>
            </a:extLst>
          </p:cNvPr>
          <p:cNvSpPr txBox="1">
            <a:spLocks/>
          </p:cNvSpPr>
          <p:nvPr/>
        </p:nvSpPr>
        <p:spPr bwMode="auto">
          <a:xfrm>
            <a:off x="135468" y="-57029"/>
            <a:ext cx="900853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eaLnBrk="1" hangingPunct="1"/>
            <a:r>
              <a:rPr lang="es-ES_tradnl" altLang="es-CR" sz="3700" b="1" dirty="0">
                <a:solidFill>
                  <a:srgbClr val="7F7F7F"/>
                </a:solidFill>
                <a:latin typeface="Century Gothic" panose="020B0502020202020204" pitchFamily="34" charset="0"/>
                <a:ea typeface="ＭＳ Ｐゴシック" panose="020B0600070205080204" pitchFamily="34" charset="-128"/>
              </a:rPr>
              <a:t>En Resumen</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9FF75D2C-CE11-F543-88FB-9324DC9E397C}"/>
                  </a:ext>
                </a:extLst>
              </p:cNvPr>
              <p:cNvSpPr txBox="1">
                <a:spLocks/>
              </p:cNvSpPr>
              <p:nvPr/>
            </p:nvSpPr>
            <p:spPr bwMode="auto">
              <a:xfrm>
                <a:off x="135467" y="736889"/>
                <a:ext cx="8927851" cy="22355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Aft>
                    <a:spcPts val="1200"/>
                  </a:spcAft>
                </a:pPr>
                <a:r>
                  <a:rPr lang="es-ES" altLang="es-CR" sz="2400" dirty="0">
                    <a:solidFill>
                      <a:srgbClr val="595959"/>
                    </a:solidFill>
                    <a:latin typeface="Myriad Pro" panose="020B0503030403020204" pitchFamily="34" charset="0"/>
                    <a:ea typeface="ＭＳ Ｐゴシック" panose="020B0600070205080204" pitchFamily="34" charset="-128"/>
                  </a:rPr>
                  <a:t>Es una versión </a:t>
                </a:r>
                <a:r>
                  <a:rPr lang="es-ES" altLang="es-CR" sz="2400" i="1" dirty="0">
                    <a:solidFill>
                      <a:srgbClr val="595959"/>
                    </a:solidFill>
                    <a:latin typeface="Myriad Pro" panose="020B0503030403020204" pitchFamily="34" charset="0"/>
                    <a:ea typeface="ＭＳ Ｐゴシック" panose="020B0600070205080204" pitchFamily="34" charset="-128"/>
                  </a:rPr>
                  <a:t>suavizada</a:t>
                </a:r>
                <a:r>
                  <a:rPr lang="es-ES" altLang="es-CR" sz="2400" dirty="0">
                    <a:solidFill>
                      <a:srgbClr val="595959"/>
                    </a:solidFill>
                    <a:latin typeface="Myriad Pro" panose="020B0503030403020204" pitchFamily="34" charset="0"/>
                    <a:ea typeface="ＭＳ Ｐゴシック" panose="020B0600070205080204" pitchFamily="34" charset="-128"/>
                  </a:rPr>
                  <a:t> del </a:t>
                </a:r>
                <a:r>
                  <a:rPr lang="es-ES" altLang="es-CR" sz="2400" dirty="0" err="1">
                    <a:solidFill>
                      <a:srgbClr val="595959"/>
                    </a:solidFill>
                    <a:latin typeface="Myriad Pro" panose="020B0503030403020204" pitchFamily="34" charset="0"/>
                    <a:ea typeface="ＭＳ Ｐゴシック" panose="020B0600070205080204" pitchFamily="34" charset="-128"/>
                  </a:rPr>
                  <a:t>perceptrón</a:t>
                </a:r>
                <a:r>
                  <a:rPr lang="es-ES" altLang="es-CR" sz="2400" dirty="0">
                    <a:solidFill>
                      <a:srgbClr val="595959"/>
                    </a:solidFill>
                    <a:latin typeface="Myriad Pro" panose="020B0503030403020204" pitchFamily="34" charset="0"/>
                    <a:ea typeface="ＭＳ Ｐゴシック" panose="020B0600070205080204" pitchFamily="34" charset="-128"/>
                  </a:rPr>
                  <a:t> y es más apta para el proceso de aprendizaje de la red.</a:t>
                </a:r>
              </a:p>
              <a:p>
                <a:pPr eaLnBrk="1" hangingPunct="1">
                  <a:spcAft>
                    <a:spcPts val="1200"/>
                  </a:spcAft>
                </a:pPr>
                <a:r>
                  <a:rPr lang="es-ES" altLang="es-CR" sz="2400" dirty="0">
                    <a:solidFill>
                      <a:srgbClr val="595959"/>
                    </a:solidFill>
                    <a:latin typeface="Myriad Pro" panose="020B0503030403020204" pitchFamily="34" charset="0"/>
                    <a:ea typeface="ＭＳ Ｐゴシック" panose="020B0600070205080204" pitchFamily="34" charset="-128"/>
                  </a:rPr>
                  <a:t>Cumple que un pequeño cambio en los pesos o los</a:t>
                </a:r>
                <a:r>
                  <a:rPr lang="es-ES" altLang="es-CR" sz="2400" i="1" dirty="0">
                    <a:solidFill>
                      <a:srgbClr val="595959"/>
                    </a:solidFill>
                    <a:latin typeface="Myriad Pro" panose="020B0503030403020204" pitchFamily="34" charset="0"/>
                    <a:ea typeface="ＭＳ Ｐゴシック" panose="020B0600070205080204" pitchFamily="34" charset="-128"/>
                  </a:rPr>
                  <a:t> b </a:t>
                </a:r>
                <a:r>
                  <a:rPr lang="es-ES" altLang="es-CR" sz="2400" dirty="0">
                    <a:solidFill>
                      <a:srgbClr val="595959"/>
                    </a:solidFill>
                    <a:latin typeface="Myriad Pro" panose="020B0503030403020204" pitchFamily="34" charset="0"/>
                    <a:ea typeface="ＭＳ Ｐゴシック" panose="020B0600070205080204" pitchFamily="34" charset="-128"/>
                  </a:rPr>
                  <a:t>produce un pequeño cambio en el output.</a:t>
                </a:r>
              </a:p>
              <a:p>
                <a:pPr eaLnBrk="1" hangingPunct="1">
                  <a:spcAft>
                    <a:spcPts val="1200"/>
                  </a:spcAft>
                </a:pPr>
                <a:r>
                  <a:rPr lang="es-ES" altLang="es-CR" sz="2400" dirty="0">
                    <a:solidFill>
                      <a:srgbClr val="595959"/>
                    </a:solidFill>
                    <a:latin typeface="Myriad Pro" panose="020B0503030403020204" pitchFamily="34" charset="0"/>
                    <a:ea typeface="ＭＳ Ｐゴシック" panose="020B0600070205080204" pitchFamily="34" charset="-128"/>
                  </a:rPr>
                  <a:t>De hecho </a:t>
                </a:r>
                <a14:m>
                  <m:oMath xmlns:m="http://schemas.openxmlformats.org/officeDocument/2006/math">
                    <m:r>
                      <a:rPr lang="es-ES" altLang="es-CR" sz="2400" i="1">
                        <a:solidFill>
                          <a:srgbClr val="595959"/>
                        </a:solidFill>
                        <a:latin typeface="Cambria Math" panose="02040503050406030204" pitchFamily="18" charset="0"/>
                        <a:ea typeface="Cambria Math" panose="02040503050406030204" pitchFamily="18" charset="0"/>
                      </a:rPr>
                      <m:t>∆</m:t>
                    </m:r>
                    <m:r>
                      <a:rPr lang="es-ES" altLang="es-CR" sz="2400" i="1">
                        <a:solidFill>
                          <a:srgbClr val="595959"/>
                        </a:solidFill>
                        <a:latin typeface="Cambria Math" panose="02040503050406030204" pitchFamily="18" charset="0"/>
                        <a:ea typeface="Cambria Math" panose="02040503050406030204" pitchFamily="18" charset="0"/>
                      </a:rPr>
                      <m:t>𝑂𝑢𝑡𝑝𝑢𝑡</m:t>
                    </m:r>
                  </m:oMath>
                </a14:m>
                <a:r>
                  <a:rPr lang="es-ES" altLang="es-CR" sz="2400" dirty="0">
                    <a:solidFill>
                      <a:srgbClr val="595959"/>
                    </a:solidFill>
                    <a:latin typeface="Myriad Pro" panose="020B0503030403020204" pitchFamily="34" charset="0"/>
                    <a:ea typeface="ＭＳ Ｐゴシック" panose="020B0600070205080204" pitchFamily="34" charset="-128"/>
                  </a:rPr>
                  <a:t> es una combinación lineal de los cambios </a:t>
                </a:r>
                <a14:m>
                  <m:oMath xmlns:m="http://schemas.openxmlformats.org/officeDocument/2006/math">
                    <m:r>
                      <a:rPr lang="es-ES" altLang="es-CR" sz="2400" i="1">
                        <a:solidFill>
                          <a:srgbClr val="595959"/>
                        </a:solidFill>
                        <a:latin typeface="Cambria Math" panose="02040503050406030204" pitchFamily="18" charset="0"/>
                        <a:ea typeface="Cambria Math" panose="02040503050406030204" pitchFamily="18" charset="0"/>
                      </a:rPr>
                      <m:t>∆</m:t>
                    </m:r>
                    <m:sSub>
                      <m:sSubPr>
                        <m:ctrlPr>
                          <a:rPr lang="es-ES" altLang="es-CR" sz="2400" i="1">
                            <a:solidFill>
                              <a:srgbClr val="595959"/>
                            </a:solidFill>
                            <a:latin typeface="Cambria Math" panose="02040503050406030204" pitchFamily="18" charset="0"/>
                            <a:ea typeface="Cambria Math" panose="02040503050406030204" pitchFamily="18" charset="0"/>
                          </a:rPr>
                        </m:ctrlPr>
                      </m:sSubPr>
                      <m:e>
                        <m:r>
                          <a:rPr lang="es-ES" altLang="es-CR" sz="2400" i="1">
                            <a:solidFill>
                              <a:srgbClr val="595959"/>
                            </a:solidFill>
                            <a:latin typeface="Cambria Math" panose="02040503050406030204" pitchFamily="18" charset="0"/>
                            <a:ea typeface="Cambria Math" panose="02040503050406030204" pitchFamily="18" charset="0"/>
                          </a:rPr>
                          <m:t>𝑤</m:t>
                        </m:r>
                      </m:e>
                      <m:sub>
                        <m:r>
                          <a:rPr lang="es-ES" altLang="es-CR" sz="2400" i="1">
                            <a:solidFill>
                              <a:srgbClr val="595959"/>
                            </a:solidFill>
                            <a:latin typeface="Cambria Math" panose="02040503050406030204" pitchFamily="18" charset="0"/>
                            <a:ea typeface="Cambria Math" panose="02040503050406030204" pitchFamily="18" charset="0"/>
                          </a:rPr>
                          <m:t>𝑗</m:t>
                        </m:r>
                      </m:sub>
                    </m:sSub>
                  </m:oMath>
                </a14:m>
                <a:r>
                  <a:rPr lang="es-ES" altLang="es-CR" sz="2400" dirty="0">
                    <a:solidFill>
                      <a:srgbClr val="595959"/>
                    </a:solidFill>
                    <a:latin typeface="Myriad Pro" panose="020B0503030403020204" pitchFamily="34" charset="0"/>
                    <a:ea typeface="ＭＳ Ｐゴシック" panose="020B0600070205080204" pitchFamily="34" charset="-128"/>
                  </a:rPr>
                  <a:t>  y  </a:t>
                </a:r>
                <a14:m>
                  <m:oMath xmlns:m="http://schemas.openxmlformats.org/officeDocument/2006/math">
                    <m:r>
                      <a:rPr lang="es-ES" altLang="es-CR" sz="2400" i="1">
                        <a:solidFill>
                          <a:srgbClr val="595959"/>
                        </a:solidFill>
                        <a:latin typeface="Cambria Math" panose="02040503050406030204" pitchFamily="18" charset="0"/>
                        <a:ea typeface="Cambria Math" panose="02040503050406030204" pitchFamily="18" charset="0"/>
                      </a:rPr>
                      <m:t>∆</m:t>
                    </m:r>
                    <m:r>
                      <a:rPr lang="es-ES" altLang="es-CR" sz="2400" i="1">
                        <a:solidFill>
                          <a:srgbClr val="595959"/>
                        </a:solidFill>
                        <a:latin typeface="Cambria Math" panose="02040503050406030204" pitchFamily="18" charset="0"/>
                        <a:ea typeface="Cambria Math" panose="02040503050406030204" pitchFamily="18" charset="0"/>
                      </a:rPr>
                      <m:t>𝑏</m:t>
                    </m:r>
                  </m:oMath>
                </a14:m>
                <a:r>
                  <a:rPr lang="es-ES" altLang="es-CR" sz="2400" dirty="0">
                    <a:solidFill>
                      <a:srgbClr val="595959"/>
                    </a:solidFill>
                    <a:latin typeface="Myriad Pro" panose="020B0503030403020204" pitchFamily="34" charset="0"/>
                    <a:ea typeface="ＭＳ Ｐゴシック" panose="020B0600070205080204" pitchFamily="34" charset="-128"/>
                  </a:rPr>
                  <a:t>.</a:t>
                </a:r>
              </a:p>
            </p:txBody>
          </p:sp>
        </mc:Choice>
        <mc:Fallback xmlns="">
          <p:sp>
            <p:nvSpPr>
              <p:cNvPr id="15" name="Content Placeholder 2">
                <a:extLst>
                  <a:ext uri="{FF2B5EF4-FFF2-40B4-BE49-F238E27FC236}">
                    <a16:creationId xmlns:a16="http://schemas.microsoft.com/office/drawing/2014/main" id="{9FF75D2C-CE11-F543-88FB-9324DC9E397C}"/>
                  </a:ext>
                </a:extLst>
              </p:cNvPr>
              <p:cNvSpPr txBox="1">
                <a:spLocks noRot="1" noChangeAspect="1" noMove="1" noResize="1" noEditPoints="1" noAdjustHandles="1" noChangeArrowheads="1" noChangeShapeType="1" noTextEdit="1"/>
              </p:cNvSpPr>
              <p:nvPr/>
            </p:nvSpPr>
            <p:spPr bwMode="auto">
              <a:xfrm>
                <a:off x="135467" y="736889"/>
                <a:ext cx="8927851" cy="2235594"/>
              </a:xfrm>
              <a:prstGeom prst="rect">
                <a:avLst/>
              </a:prstGeom>
              <a:blipFill>
                <a:blip r:embed="rId3"/>
                <a:stretch>
                  <a:fillRect l="-710" t="-5085" r="-1563" b="-22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R">
                    <a:noFill/>
                  </a:rPr>
                  <a:t> </a:t>
                </a:r>
              </a:p>
            </p:txBody>
          </p:sp>
        </mc:Fallback>
      </mc:AlternateContent>
      <p:sp>
        <p:nvSpPr>
          <p:cNvPr id="16" name="Double Brace 15">
            <a:extLst>
              <a:ext uri="{FF2B5EF4-FFF2-40B4-BE49-F238E27FC236}">
                <a16:creationId xmlns:a16="http://schemas.microsoft.com/office/drawing/2014/main" id="{AB876173-7D2A-8F47-8C10-31605E27FC61}"/>
              </a:ext>
            </a:extLst>
          </p:cNvPr>
          <p:cNvSpPr/>
          <p:nvPr/>
        </p:nvSpPr>
        <p:spPr>
          <a:xfrm>
            <a:off x="944152" y="2997690"/>
            <a:ext cx="7074991" cy="1413605"/>
          </a:xfrm>
          <a:prstGeom prst="bracePair">
            <a:avLst/>
          </a:prstGeom>
          <a:ln>
            <a:solidFill>
              <a:srgbClr val="D0B45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0F080541-B8B3-224C-A2EF-5CD918456158}"/>
              </a:ext>
            </a:extLst>
          </p:cNvPr>
          <p:cNvSpPr>
            <a:spLocks noGrp="1"/>
          </p:cNvSpPr>
          <p:nvPr>
            <p:ph type="sldNum" sz="quarter" idx="12"/>
          </p:nvPr>
        </p:nvSpPr>
        <p:spPr/>
        <p:txBody>
          <a:bodyPr/>
          <a:lstStyle/>
          <a:p>
            <a:fld id="{4624E98C-54E1-8F4C-9379-6BF7059E518B}" type="slidenum">
              <a:rPr lang="en-US" altLang="es-CR" smtClean="0"/>
              <a:pPr/>
              <a:t>34</a:t>
            </a:fld>
            <a:endParaRPr lang="en-US" altLang="es-CR"/>
          </a:p>
        </p:txBody>
      </p:sp>
    </p:spTree>
    <p:extLst>
      <p:ext uri="{BB962C8B-B14F-4D97-AF65-F5344CB8AC3E}">
        <p14:creationId xmlns:p14="http://schemas.microsoft.com/office/powerpoint/2010/main" val="89097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CC867A0-3F72-D14C-B9B8-D1D7E906DFBB}"/>
              </a:ext>
            </a:extLst>
          </p:cNvPr>
          <p:cNvSpPr>
            <a:spLocks noGrp="1"/>
          </p:cNvSpPr>
          <p:nvPr>
            <p:ph idx="1"/>
          </p:nvPr>
        </p:nvSpPr>
        <p:spPr>
          <a:xfrm>
            <a:off x="457200" y="1200151"/>
            <a:ext cx="8229600" cy="3209925"/>
          </a:xfrm>
        </p:spPr>
        <p:txBody>
          <a:bodyPr>
            <a:normAutofit/>
          </a:bodyPr>
          <a:lstStyle/>
          <a:p>
            <a:pPr eaLnBrk="1" hangingPunct="1"/>
            <a:endParaRPr lang="es-ES_tradnl" altLang="es-CR" sz="2800" dirty="0">
              <a:solidFill>
                <a:srgbClr val="595959"/>
              </a:solidFill>
              <a:latin typeface="Myriad Pro" panose="020B0503030403020204" pitchFamily="34" charset="0"/>
              <a:ea typeface="ＭＳ Ｐゴシック" panose="020B0600070205080204" pitchFamily="34" charset="-128"/>
            </a:endParaRPr>
          </a:p>
          <a:p>
            <a:pPr lvl="2" eaLnBrk="1" hangingPunct="1">
              <a:buFont typeface="Arial" panose="020B0604020202020204" pitchFamily="34" charset="0"/>
              <a:buNone/>
            </a:pPr>
            <a:endParaRPr lang="es-ES_tradnl" altLang="es-CR" sz="2000" dirty="0">
              <a:solidFill>
                <a:srgbClr val="595959"/>
              </a:solidFill>
              <a:latin typeface="Myriad Pro" panose="020B0503030403020204" pitchFamily="34" charset="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B09CD4B7-D833-EC40-A8FF-0EBAE5616390}"/>
                  </a:ext>
                </a:extLst>
              </p:cNvPr>
              <p:cNvSpPr txBox="1">
                <a:spLocks/>
              </p:cNvSpPr>
              <p:nvPr/>
            </p:nvSpPr>
            <p:spPr bwMode="auto">
              <a:xfrm>
                <a:off x="107344" y="957335"/>
                <a:ext cx="8757524" cy="35586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Aft>
                    <a:spcPts val="1200"/>
                  </a:spcAft>
                </a:pPr>
                <a:r>
                  <a:rPr lang="es-ES" altLang="es-CR" sz="2400" dirty="0">
                    <a:solidFill>
                      <a:srgbClr val="595959"/>
                    </a:solidFill>
                    <a:latin typeface="Myriad Pro" panose="020B0503030403020204" pitchFamily="34" charset="0"/>
                    <a:ea typeface="ＭＳ Ｐゴシック" panose="020B0600070205080204" pitchFamily="34" charset="-128"/>
                  </a:rPr>
                  <a:t>Las funciones </a:t>
                </a:r>
                <a14:m>
                  <m:oMath xmlns:m="http://schemas.openxmlformats.org/officeDocument/2006/math">
                    <m:r>
                      <a:rPr lang="es-ES" altLang="es-CR" sz="2400" i="1">
                        <a:solidFill>
                          <a:srgbClr val="595959"/>
                        </a:solidFill>
                        <a:latin typeface="Cambria Math" panose="02040503050406030204" pitchFamily="18" charset="0"/>
                        <a:ea typeface="ＭＳ Ｐゴシック" panose="020B0600070205080204" pitchFamily="34" charset="-128"/>
                      </a:rPr>
                      <m:t>𝑓</m:t>
                    </m:r>
                  </m:oMath>
                </a14:m>
                <a:r>
                  <a:rPr lang="es-ES" altLang="es-CR" sz="2400" dirty="0">
                    <a:solidFill>
                      <a:srgbClr val="595959"/>
                    </a:solidFill>
                    <a:latin typeface="Myriad Pro" panose="020B0503030403020204" pitchFamily="34" charset="0"/>
                    <a:ea typeface="ＭＳ Ｐゴシック" panose="020B0600070205080204" pitchFamily="34" charset="-128"/>
                  </a:rPr>
                  <a:t> que se aplican al valor </a:t>
                </a:r>
                <a14:m>
                  <m:oMath xmlns:m="http://schemas.openxmlformats.org/officeDocument/2006/math">
                    <m:nary>
                      <m:naryPr>
                        <m:chr m:val="∑"/>
                        <m:supHide m:val="on"/>
                        <m:ctrlPr>
                          <a:rPr lang="es-ES" altLang="es-CR" sz="2400" i="1">
                            <a:solidFill>
                              <a:srgbClr val="595959"/>
                            </a:solidFill>
                            <a:latin typeface="Cambria Math" panose="02040503050406030204" pitchFamily="18" charset="0"/>
                            <a:ea typeface="ＭＳ Ｐゴシック" panose="020B0600070205080204" pitchFamily="34" charset="-128"/>
                          </a:rPr>
                        </m:ctrlPr>
                      </m:naryPr>
                      <m:sub>
                        <m:r>
                          <m:rPr>
                            <m:brk m:alnAt="7"/>
                          </m:rPr>
                          <a:rPr lang="es-ES" altLang="es-CR" sz="2400" i="1">
                            <a:solidFill>
                              <a:srgbClr val="595959"/>
                            </a:solidFill>
                            <a:latin typeface="Cambria Math" panose="02040503050406030204" pitchFamily="18" charset="0"/>
                            <a:ea typeface="ＭＳ Ｐゴシック" panose="020B0600070205080204" pitchFamily="34" charset="-128"/>
                          </a:rPr>
                          <m:t>𝑗</m:t>
                        </m:r>
                      </m:sub>
                      <m:sup/>
                      <m:e>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𝑤</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sSub>
                          <m:sSubPr>
                            <m:ctrlPr>
                              <a:rPr lang="es-ES" altLang="es-CR" sz="2400" i="1">
                                <a:solidFill>
                                  <a:srgbClr val="595959"/>
                                </a:solidFill>
                                <a:latin typeface="Cambria Math" panose="02040503050406030204" pitchFamily="18" charset="0"/>
                                <a:ea typeface="ＭＳ Ｐゴシック" panose="020B0600070205080204" pitchFamily="34" charset="-128"/>
                              </a:rPr>
                            </m:ctrlPr>
                          </m:sSubPr>
                          <m:e>
                            <m:r>
                              <a:rPr lang="es-ES" altLang="es-CR" sz="2400" i="1">
                                <a:solidFill>
                                  <a:srgbClr val="595959"/>
                                </a:solidFill>
                                <a:latin typeface="Cambria Math" panose="02040503050406030204" pitchFamily="18" charset="0"/>
                                <a:ea typeface="ＭＳ Ｐゴシック" panose="020B0600070205080204" pitchFamily="34" charset="-128"/>
                              </a:rPr>
                              <m:t> </m:t>
                            </m:r>
                            <m:r>
                              <a:rPr lang="es-ES" altLang="es-CR" sz="2400" i="1">
                                <a:solidFill>
                                  <a:srgbClr val="595959"/>
                                </a:solidFill>
                                <a:latin typeface="Cambria Math" panose="02040503050406030204" pitchFamily="18" charset="0"/>
                                <a:ea typeface="ＭＳ Ｐゴシック" panose="020B0600070205080204" pitchFamily="34" charset="-128"/>
                              </a:rPr>
                              <m:t>𝑥</m:t>
                            </m:r>
                          </m:e>
                          <m:sub>
                            <m:r>
                              <a:rPr lang="es-ES" altLang="es-CR" sz="2400" i="1">
                                <a:solidFill>
                                  <a:srgbClr val="595959"/>
                                </a:solidFill>
                                <a:latin typeface="Cambria Math" panose="02040503050406030204" pitchFamily="18" charset="0"/>
                                <a:ea typeface="ＭＳ Ｐゴシック" panose="020B0600070205080204" pitchFamily="34" charset="-128"/>
                              </a:rPr>
                              <m:t>𝑗</m:t>
                            </m:r>
                          </m:sub>
                        </m:sSub>
                      </m:e>
                    </m:nary>
                    <m:r>
                      <a:rPr lang="es-ES" altLang="es-CR" sz="2400" i="1">
                        <a:solidFill>
                          <a:srgbClr val="595959"/>
                        </a:solidFill>
                        <a:latin typeface="Cambria Math" panose="02040503050406030204" pitchFamily="18" charset="0"/>
                        <a:ea typeface="ＭＳ Ｐゴシック" panose="020B0600070205080204" pitchFamily="34" charset="-128"/>
                      </a:rPr>
                      <m:t>+</m:t>
                    </m:r>
                    <m:r>
                      <a:rPr lang="es-ES" altLang="es-CR" sz="2400" i="1">
                        <a:solidFill>
                          <a:srgbClr val="595959"/>
                        </a:solidFill>
                        <a:latin typeface="Cambria Math" panose="02040503050406030204" pitchFamily="18" charset="0"/>
                        <a:ea typeface="ＭＳ Ｐゴシック" panose="020B0600070205080204" pitchFamily="34" charset="-128"/>
                      </a:rPr>
                      <m:t>𝑏</m:t>
                    </m:r>
                  </m:oMath>
                </a14:m>
                <a:r>
                  <a:rPr lang="es-ES" altLang="es-CR" sz="2400" dirty="0">
                    <a:solidFill>
                      <a:srgbClr val="595959"/>
                    </a:solidFill>
                    <a:latin typeface="Myriad Pro" panose="020B0503030403020204" pitchFamily="34" charset="0"/>
                    <a:ea typeface="ＭＳ Ｐゴシック" panose="020B0600070205080204" pitchFamily="34" charset="-128"/>
                  </a:rPr>
                  <a:t> para generar el output de una neurona se llaman </a:t>
                </a:r>
                <a:r>
                  <a:rPr lang="es-ES" altLang="es-CR" sz="2400" i="1" dirty="0">
                    <a:solidFill>
                      <a:srgbClr val="595959"/>
                    </a:solidFill>
                    <a:latin typeface="Myriad Pro" panose="020B0503030403020204" pitchFamily="34" charset="0"/>
                    <a:ea typeface="ＭＳ Ｐゴシック" panose="020B0600070205080204" pitchFamily="34" charset="-128"/>
                  </a:rPr>
                  <a:t>funciones de activación.</a:t>
                </a:r>
              </a:p>
              <a:p>
                <a:pPr eaLnBrk="1" hangingPunct="1">
                  <a:spcAft>
                    <a:spcPts val="1200"/>
                  </a:spcAft>
                </a:pPr>
                <a:r>
                  <a:rPr lang="es-ES" altLang="es-CR" sz="2400" dirty="0">
                    <a:solidFill>
                      <a:srgbClr val="595959"/>
                    </a:solidFill>
                    <a:latin typeface="Myriad Pro" panose="020B0503030403020204" pitchFamily="34" charset="0"/>
                    <a:ea typeface="ＭＳ Ｐゴシック" panose="020B0600070205080204" pitchFamily="34" charset="-128"/>
                  </a:rPr>
                  <a:t>Hemos usado la función de activación escalón </a:t>
                </a:r>
                <a14:m>
                  <m:oMath xmlns:m="http://schemas.openxmlformats.org/officeDocument/2006/math">
                    <m:r>
                      <a:rPr lang="es-ES" altLang="es-CR" sz="2400" i="1">
                        <a:solidFill>
                          <a:srgbClr val="595959"/>
                        </a:solidFill>
                        <a:latin typeface="Cambria Math" panose="02040503050406030204" pitchFamily="18" charset="0"/>
                        <a:ea typeface="Cambria Math" panose="02040503050406030204" pitchFamily="18" charset="0"/>
                      </a:rPr>
                      <m:t>𝜒</m:t>
                    </m:r>
                  </m:oMath>
                </a14:m>
                <a:r>
                  <a:rPr lang="es-ES" altLang="es-CR" sz="2400" dirty="0">
                    <a:solidFill>
                      <a:srgbClr val="595959"/>
                    </a:solidFill>
                    <a:latin typeface="Myriad Pro" panose="020B0503030403020204" pitchFamily="34" charset="0"/>
                    <a:ea typeface="ＭＳ Ｐゴシック" panose="020B0600070205080204" pitchFamily="34" charset="-128"/>
                  </a:rPr>
                  <a:t>  y la </a:t>
                </a:r>
                <a:r>
                  <a:rPr lang="es-ES" altLang="es-CR" sz="2400" dirty="0" err="1">
                    <a:solidFill>
                      <a:srgbClr val="595959"/>
                    </a:solidFill>
                    <a:latin typeface="Myriad Pro" panose="020B0503030403020204" pitchFamily="34" charset="0"/>
                    <a:ea typeface="ＭＳ Ｐゴシック" panose="020B0600070205080204" pitchFamily="34" charset="-128"/>
                  </a:rPr>
                  <a:t>sigmoid</a:t>
                </a:r>
                <a:r>
                  <a:rPr lang="es-ES" altLang="es-CR" sz="2400" dirty="0">
                    <a:solidFill>
                      <a:srgbClr val="595959"/>
                    </a:solidFill>
                    <a:latin typeface="Myriad Pro" panose="020B0503030403020204" pitchFamily="34" charset="0"/>
                    <a:ea typeface="ＭＳ Ｐゴシック" panose="020B0600070205080204" pitchFamily="34" charset="-128"/>
                  </a:rPr>
                  <a:t> </a:t>
                </a:r>
                <a14:m>
                  <m:oMath xmlns:m="http://schemas.openxmlformats.org/officeDocument/2006/math">
                    <m:r>
                      <a:rPr lang="es-ES" altLang="es-CR" sz="2400" i="1">
                        <a:solidFill>
                          <a:srgbClr val="595959"/>
                        </a:solidFill>
                        <a:latin typeface="Cambria Math" panose="02040503050406030204" pitchFamily="18" charset="0"/>
                        <a:ea typeface="Cambria Math" panose="02040503050406030204" pitchFamily="18" charset="0"/>
                      </a:rPr>
                      <m:t>𝜎</m:t>
                    </m:r>
                  </m:oMath>
                </a14:m>
                <a:r>
                  <a:rPr lang="es-ES" altLang="es-CR" sz="2400" dirty="0">
                    <a:solidFill>
                      <a:srgbClr val="595959"/>
                    </a:solidFill>
                    <a:latin typeface="Myriad Pro" panose="020B0503030403020204" pitchFamily="34" charset="0"/>
                    <a:ea typeface="ＭＳ Ｐゴシック" panose="020B0600070205080204" pitchFamily="34" charset="-128"/>
                  </a:rPr>
                  <a:t>.</a:t>
                </a:r>
              </a:p>
              <a:p>
                <a:pPr eaLnBrk="1" hangingPunct="1">
                  <a:spcAft>
                    <a:spcPts val="1200"/>
                  </a:spcAft>
                </a:pPr>
                <a:r>
                  <a:rPr lang="es-ES" altLang="es-CR" sz="2400" dirty="0">
                    <a:solidFill>
                      <a:srgbClr val="595959"/>
                    </a:solidFill>
                    <a:latin typeface="Myriad Pro" panose="020B0503030403020204" pitchFamily="34" charset="0"/>
                    <a:ea typeface="ＭＳ Ｐゴシック" panose="020B0600070205080204" pitchFamily="34" charset="-128"/>
                  </a:rPr>
                  <a:t>Usando otras funciones de activación podemos definir otras neuronas.</a:t>
                </a:r>
              </a:p>
              <a:p>
                <a:pPr eaLnBrk="1" hangingPunct="1">
                  <a:spcAft>
                    <a:spcPts val="1200"/>
                  </a:spcAft>
                </a:pPr>
                <a:r>
                  <a:rPr lang="es-ES" altLang="es-CR" sz="2400" dirty="0">
                    <a:solidFill>
                      <a:srgbClr val="595959"/>
                    </a:solidFill>
                    <a:latin typeface="Myriad Pro" panose="020B0503030403020204" pitchFamily="34" charset="0"/>
                    <a:ea typeface="ＭＳ Ｐゴシック" panose="020B0600070205080204" pitchFamily="34" charset="-128"/>
                  </a:rPr>
                  <a:t>Una red de clasificación o regresión se especifica definiendo las funciones de activación de las neuronas de la capa de salida.</a:t>
                </a:r>
              </a:p>
            </p:txBody>
          </p:sp>
        </mc:Choice>
        <mc:Fallback xmlns="">
          <p:sp>
            <p:nvSpPr>
              <p:cNvPr id="9" name="Content Placeholder 2">
                <a:extLst>
                  <a:ext uri="{FF2B5EF4-FFF2-40B4-BE49-F238E27FC236}">
                    <a16:creationId xmlns:a16="http://schemas.microsoft.com/office/drawing/2014/main" id="{B09CD4B7-D833-EC40-A8FF-0EBAE5616390}"/>
                  </a:ext>
                </a:extLst>
              </p:cNvPr>
              <p:cNvSpPr txBox="1">
                <a:spLocks noRot="1" noChangeAspect="1" noMove="1" noResize="1" noEditPoints="1" noAdjustHandles="1" noChangeArrowheads="1" noChangeShapeType="1" noTextEdit="1"/>
              </p:cNvSpPr>
              <p:nvPr/>
            </p:nvSpPr>
            <p:spPr bwMode="auto">
              <a:xfrm>
                <a:off x="107344" y="957335"/>
                <a:ext cx="8757524" cy="3558619"/>
              </a:xfrm>
              <a:prstGeom prst="rect">
                <a:avLst/>
              </a:prstGeom>
              <a:blipFill>
                <a:blip r:embed="rId3"/>
                <a:stretch>
                  <a:fillRect l="-870" t="-14947" r="-7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R">
                    <a:noFill/>
                  </a:rPr>
                  <a:t> </a:t>
                </a:r>
              </a:p>
            </p:txBody>
          </p:sp>
        </mc:Fallback>
      </mc:AlternateContent>
      <p:sp>
        <p:nvSpPr>
          <p:cNvPr id="11" name="Title 1">
            <a:extLst>
              <a:ext uri="{FF2B5EF4-FFF2-40B4-BE49-F238E27FC236}">
                <a16:creationId xmlns:a16="http://schemas.microsoft.com/office/drawing/2014/main" id="{9F323A39-B828-5146-84B4-0BF18815F157}"/>
              </a:ext>
            </a:extLst>
          </p:cNvPr>
          <p:cNvSpPr>
            <a:spLocks noGrp="1"/>
          </p:cNvSpPr>
          <p:nvPr>
            <p:ph type="title"/>
          </p:nvPr>
        </p:nvSpPr>
        <p:spPr>
          <a:xfrm>
            <a:off x="202431" y="155097"/>
            <a:ext cx="8484370" cy="695326"/>
          </a:xfrm>
        </p:spPr>
        <p:txBody>
          <a:bodyPr>
            <a:normAutofit fontScale="90000"/>
          </a:bodyPr>
          <a:lstStyle/>
          <a:p>
            <a:pPr algn="ctr" eaLnBrk="1" hangingPunct="1"/>
            <a:r>
              <a:rPr lang="es-ES_tradnl" altLang="es-CR" sz="4000" b="1" dirty="0">
                <a:solidFill>
                  <a:srgbClr val="7F7F7F"/>
                </a:solidFill>
                <a:latin typeface="Century Gothic" panose="020B0502020202020204" pitchFamily="34" charset="0"/>
                <a:ea typeface="ＭＳ Ｐゴシック" panose="020B0600070205080204" pitchFamily="34" charset="-128"/>
              </a:rPr>
              <a:t>Funciones de Activación</a:t>
            </a:r>
          </a:p>
        </p:txBody>
      </p:sp>
      <p:sp>
        <p:nvSpPr>
          <p:cNvPr id="2" name="Slide Number Placeholder 1">
            <a:extLst>
              <a:ext uri="{FF2B5EF4-FFF2-40B4-BE49-F238E27FC236}">
                <a16:creationId xmlns:a16="http://schemas.microsoft.com/office/drawing/2014/main" id="{10F9A8F3-DA52-4042-BDF9-1CCB5E6D8F69}"/>
              </a:ext>
            </a:extLst>
          </p:cNvPr>
          <p:cNvSpPr>
            <a:spLocks noGrp="1"/>
          </p:cNvSpPr>
          <p:nvPr>
            <p:ph type="sldNum" sz="quarter" idx="12"/>
          </p:nvPr>
        </p:nvSpPr>
        <p:spPr/>
        <p:txBody>
          <a:bodyPr/>
          <a:lstStyle/>
          <a:p>
            <a:fld id="{4624E98C-54E1-8F4C-9379-6BF7059E518B}" type="slidenum">
              <a:rPr lang="en-US" altLang="es-CR" smtClean="0"/>
              <a:pPr/>
              <a:t>35</a:t>
            </a:fld>
            <a:endParaRPr lang="en-US" altLang="es-CR"/>
          </a:p>
        </p:txBody>
      </p:sp>
    </p:spTree>
    <p:extLst>
      <p:ext uri="{BB962C8B-B14F-4D97-AF65-F5344CB8AC3E}">
        <p14:creationId xmlns:p14="http://schemas.microsoft.com/office/powerpoint/2010/main" val="3852555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3;&#10;&#13;&#10;Description automatically generated">
            <a:extLst>
              <a:ext uri="{FF2B5EF4-FFF2-40B4-BE49-F238E27FC236}">
                <a16:creationId xmlns:a16="http://schemas.microsoft.com/office/drawing/2014/main" id="{3474025D-FA2C-5946-BF6D-B301FA3C7E0E}"/>
              </a:ext>
            </a:extLst>
          </p:cNvPr>
          <p:cNvPicPr>
            <a:picLocks noChangeAspect="1"/>
          </p:cNvPicPr>
          <p:nvPr/>
        </p:nvPicPr>
        <p:blipFill>
          <a:blip r:embed="rId3"/>
          <a:stretch>
            <a:fillRect/>
          </a:stretch>
        </p:blipFill>
        <p:spPr>
          <a:xfrm>
            <a:off x="1988027" y="820399"/>
            <a:ext cx="5300592" cy="3089198"/>
          </a:xfrm>
          <a:prstGeom prst="rect">
            <a:avLst/>
          </a:prstGeom>
        </p:spPr>
      </p:pic>
      <p:sp>
        <p:nvSpPr>
          <p:cNvPr id="2" name="Slide Number Placeholder 1">
            <a:extLst>
              <a:ext uri="{FF2B5EF4-FFF2-40B4-BE49-F238E27FC236}">
                <a16:creationId xmlns:a16="http://schemas.microsoft.com/office/drawing/2014/main" id="{D6DDFE32-006D-964B-8578-539E04ECE8B8}"/>
              </a:ext>
            </a:extLst>
          </p:cNvPr>
          <p:cNvSpPr>
            <a:spLocks noGrp="1"/>
          </p:cNvSpPr>
          <p:nvPr>
            <p:ph type="sldNum" sz="quarter" idx="12"/>
          </p:nvPr>
        </p:nvSpPr>
        <p:spPr/>
        <p:txBody>
          <a:bodyPr/>
          <a:lstStyle/>
          <a:p>
            <a:fld id="{4624E98C-54E1-8F4C-9379-6BF7059E518B}" type="slidenum">
              <a:rPr lang="en-US" altLang="es-CR" smtClean="0"/>
              <a:pPr/>
              <a:t>36</a:t>
            </a:fld>
            <a:endParaRPr lang="en-US" altLang="es-CR"/>
          </a:p>
        </p:txBody>
      </p:sp>
    </p:spTree>
    <p:extLst>
      <p:ext uri="{BB962C8B-B14F-4D97-AF65-F5344CB8AC3E}">
        <p14:creationId xmlns:p14="http://schemas.microsoft.com/office/powerpoint/2010/main" val="1371602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3;&#10;&#13;&#10;Description automatically generated">
            <a:extLst>
              <a:ext uri="{FF2B5EF4-FFF2-40B4-BE49-F238E27FC236}">
                <a16:creationId xmlns:a16="http://schemas.microsoft.com/office/drawing/2014/main" id="{FC67BDA0-A36D-C745-A7D2-1B12296741D5}"/>
              </a:ext>
            </a:extLst>
          </p:cNvPr>
          <p:cNvPicPr>
            <a:picLocks noChangeAspect="1"/>
          </p:cNvPicPr>
          <p:nvPr/>
        </p:nvPicPr>
        <p:blipFill>
          <a:blip r:embed="rId3"/>
          <a:stretch>
            <a:fillRect/>
          </a:stretch>
        </p:blipFill>
        <p:spPr>
          <a:xfrm>
            <a:off x="947279" y="842"/>
            <a:ext cx="4698169" cy="4619814"/>
          </a:xfrm>
          <a:prstGeom prst="rect">
            <a:avLst/>
          </a:prstGeom>
        </p:spPr>
      </p:pic>
      <p:cxnSp>
        <p:nvCxnSpPr>
          <p:cNvPr id="9" name="Straight Arrow Connector 8">
            <a:extLst>
              <a:ext uri="{FF2B5EF4-FFF2-40B4-BE49-F238E27FC236}">
                <a16:creationId xmlns:a16="http://schemas.microsoft.com/office/drawing/2014/main" id="{3B50C620-5084-E247-9F50-B1097595E217}"/>
              </a:ext>
            </a:extLst>
          </p:cNvPr>
          <p:cNvCxnSpPr>
            <a:cxnSpLocks/>
            <a:stCxn id="10" idx="1"/>
          </p:cNvCxnSpPr>
          <p:nvPr/>
        </p:nvCxnSpPr>
        <p:spPr>
          <a:xfrm flipH="1">
            <a:off x="5176889" y="908403"/>
            <a:ext cx="781694" cy="646427"/>
          </a:xfrm>
          <a:prstGeom prst="straightConnector1">
            <a:avLst/>
          </a:prstGeom>
          <a:ln w="19050">
            <a:solidFill>
              <a:srgbClr val="D8615C"/>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2B89F9C-0EC5-7B44-9A5F-0554178F48EA}"/>
              </a:ext>
            </a:extLst>
          </p:cNvPr>
          <p:cNvSpPr txBox="1"/>
          <p:nvPr/>
        </p:nvSpPr>
        <p:spPr>
          <a:xfrm>
            <a:off x="5958583" y="169739"/>
            <a:ext cx="2331299" cy="1477328"/>
          </a:xfrm>
          <a:prstGeom prst="rect">
            <a:avLst/>
          </a:prstGeom>
          <a:noFill/>
        </p:spPr>
        <p:txBody>
          <a:bodyPr wrap="square" rtlCol="0">
            <a:spAutoFit/>
          </a:bodyPr>
          <a:lstStyle/>
          <a:p>
            <a:r>
              <a:rPr lang="es-ES" b="1" dirty="0">
                <a:solidFill>
                  <a:srgbClr val="FF0000"/>
                </a:solidFill>
                <a:latin typeface="Myriad Pro" panose="020B0503030403020204" pitchFamily="34" charset="0"/>
              </a:rPr>
              <a:t>Para </a:t>
            </a:r>
            <a:r>
              <a:rPr lang="es-ES" b="1" u="sng" dirty="0">
                <a:solidFill>
                  <a:srgbClr val="FF0000"/>
                </a:solidFill>
                <a:latin typeface="Myriad Pro" panose="020B0503030403020204" pitchFamily="34" charset="0"/>
              </a:rPr>
              <a:t>regresión</a:t>
            </a:r>
            <a:r>
              <a:rPr lang="es-ES" b="1" dirty="0">
                <a:solidFill>
                  <a:srgbClr val="FF0000"/>
                </a:solidFill>
                <a:latin typeface="Myriad Pro" panose="020B0503030403020204" pitchFamily="34" charset="0"/>
              </a:rPr>
              <a:t> se usa la función de activación </a:t>
            </a:r>
            <a:r>
              <a:rPr lang="es-ES" b="1" i="1" dirty="0">
                <a:solidFill>
                  <a:srgbClr val="FF0000"/>
                </a:solidFill>
                <a:latin typeface="Myriad Pro" panose="020B0503030403020204" pitchFamily="34" charset="0"/>
              </a:rPr>
              <a:t>lineal</a:t>
            </a:r>
            <a:r>
              <a:rPr lang="es-ES" b="1" dirty="0">
                <a:solidFill>
                  <a:srgbClr val="FF0000"/>
                </a:solidFill>
                <a:latin typeface="Myriad Pro" panose="020B0503030403020204" pitchFamily="34" charset="0"/>
              </a:rPr>
              <a:t> en la neurona de la capa de salida.</a:t>
            </a:r>
            <a:endParaRPr lang="en-US" b="1" dirty="0">
              <a:solidFill>
                <a:srgbClr val="FF0000"/>
              </a:solidFill>
              <a:latin typeface="Myriad Pro" panose="020B0503030403020204" pitchFamily="34" charset="0"/>
            </a:endParaRPr>
          </a:p>
        </p:txBody>
      </p:sp>
      <p:cxnSp>
        <p:nvCxnSpPr>
          <p:cNvPr id="14" name="Straight Arrow Connector 13">
            <a:extLst>
              <a:ext uri="{FF2B5EF4-FFF2-40B4-BE49-F238E27FC236}">
                <a16:creationId xmlns:a16="http://schemas.microsoft.com/office/drawing/2014/main" id="{FB8C5BC4-438C-D74C-99C1-356BFD1E48E3}"/>
              </a:ext>
            </a:extLst>
          </p:cNvPr>
          <p:cNvCxnSpPr>
            <a:cxnSpLocks/>
            <a:stCxn id="15" idx="1"/>
          </p:cNvCxnSpPr>
          <p:nvPr/>
        </p:nvCxnSpPr>
        <p:spPr>
          <a:xfrm flipH="1">
            <a:off x="5059228" y="2325112"/>
            <a:ext cx="953143" cy="101854"/>
          </a:xfrm>
          <a:prstGeom prst="straightConnector1">
            <a:avLst/>
          </a:prstGeom>
          <a:ln w="19050">
            <a:solidFill>
              <a:srgbClr val="D8615C"/>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6DCA3398-BA8F-1C4F-AF74-1569294E3BC8}"/>
              </a:ext>
            </a:extLst>
          </p:cNvPr>
          <p:cNvSpPr txBox="1"/>
          <p:nvPr/>
        </p:nvSpPr>
        <p:spPr>
          <a:xfrm>
            <a:off x="6012371" y="1701864"/>
            <a:ext cx="2556537" cy="1246495"/>
          </a:xfrm>
          <a:prstGeom prst="rect">
            <a:avLst/>
          </a:prstGeom>
          <a:noFill/>
        </p:spPr>
        <p:txBody>
          <a:bodyPr wrap="square" rtlCol="0">
            <a:spAutoFit/>
          </a:bodyPr>
          <a:lstStyle/>
          <a:p>
            <a:r>
              <a:rPr lang="es-ES" sz="1500" dirty="0">
                <a:solidFill>
                  <a:srgbClr val="595959"/>
                </a:solidFill>
                <a:latin typeface="Myriad Pro" panose="020B0503030403020204" pitchFamily="34" charset="0"/>
              </a:rPr>
              <a:t>Para clasificación binaria se usa la función </a:t>
            </a:r>
            <a:r>
              <a:rPr lang="es-ES" sz="1500" i="1" dirty="0" err="1">
                <a:solidFill>
                  <a:srgbClr val="595959"/>
                </a:solidFill>
                <a:latin typeface="Myriad Pro" panose="020B0503030403020204" pitchFamily="34" charset="0"/>
              </a:rPr>
              <a:t>sigmoid</a:t>
            </a:r>
            <a:r>
              <a:rPr lang="es-ES" sz="1500" i="1" dirty="0">
                <a:solidFill>
                  <a:srgbClr val="595959"/>
                </a:solidFill>
                <a:latin typeface="Myriad Pro" panose="020B0503030403020204" pitchFamily="34" charset="0"/>
              </a:rPr>
              <a:t> </a:t>
            </a:r>
            <a:r>
              <a:rPr lang="es-ES" sz="1500" dirty="0">
                <a:solidFill>
                  <a:srgbClr val="595959"/>
                </a:solidFill>
                <a:latin typeface="Myriad Pro" panose="020B0503030403020204" pitchFamily="34" charset="0"/>
              </a:rPr>
              <a:t>en la neurona de la capa de salida. O bien se usa el </a:t>
            </a:r>
            <a:r>
              <a:rPr lang="es-ES" sz="1500" dirty="0" err="1">
                <a:solidFill>
                  <a:srgbClr val="595959"/>
                </a:solidFill>
                <a:latin typeface="Myriad Pro" panose="020B0503030403020204" pitchFamily="34" charset="0"/>
              </a:rPr>
              <a:t>perceptrón</a:t>
            </a:r>
            <a:r>
              <a:rPr lang="es-ES" sz="1500" dirty="0">
                <a:solidFill>
                  <a:srgbClr val="595959"/>
                </a:solidFill>
                <a:latin typeface="Myriad Pro" panose="020B0503030403020204" pitchFamily="34" charset="0"/>
              </a:rPr>
              <a:t> o sus variantes</a:t>
            </a:r>
            <a:r>
              <a:rPr lang="es-ES" sz="1000" dirty="0">
                <a:solidFill>
                  <a:srgbClr val="595959"/>
                </a:solidFill>
                <a:latin typeface="Myriad Pro" panose="020B0503030403020204" pitchFamily="34" charset="0"/>
              </a:rPr>
              <a:t>.</a:t>
            </a:r>
            <a:endParaRPr lang="en-US" sz="1000" dirty="0">
              <a:solidFill>
                <a:srgbClr val="595959"/>
              </a:solidFill>
              <a:latin typeface="Myriad Pro" panose="020B0503030403020204" pitchFamily="34" charset="0"/>
            </a:endParaRPr>
          </a:p>
        </p:txBody>
      </p:sp>
      <p:cxnSp>
        <p:nvCxnSpPr>
          <p:cNvPr id="22" name="Straight Arrow Connector 21">
            <a:extLst>
              <a:ext uri="{FF2B5EF4-FFF2-40B4-BE49-F238E27FC236}">
                <a16:creationId xmlns:a16="http://schemas.microsoft.com/office/drawing/2014/main" id="{F8C5DA17-1489-B744-8862-B292920158C5}"/>
              </a:ext>
            </a:extLst>
          </p:cNvPr>
          <p:cNvCxnSpPr>
            <a:cxnSpLocks/>
            <a:stCxn id="23" idx="1"/>
          </p:cNvCxnSpPr>
          <p:nvPr/>
        </p:nvCxnSpPr>
        <p:spPr>
          <a:xfrm flipH="1">
            <a:off x="5005438" y="3758323"/>
            <a:ext cx="953145" cy="132499"/>
          </a:xfrm>
          <a:prstGeom prst="straightConnector1">
            <a:avLst/>
          </a:prstGeom>
          <a:ln w="19050">
            <a:solidFill>
              <a:srgbClr val="D8615C"/>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AD196A4-D37A-FB46-A4C5-B2CCCB29367C}"/>
              </a:ext>
            </a:extLst>
          </p:cNvPr>
          <p:cNvSpPr txBox="1"/>
          <p:nvPr/>
        </p:nvSpPr>
        <p:spPr>
          <a:xfrm>
            <a:off x="5958583" y="3250491"/>
            <a:ext cx="2610326" cy="1015663"/>
          </a:xfrm>
          <a:prstGeom prst="rect">
            <a:avLst/>
          </a:prstGeom>
          <a:noFill/>
        </p:spPr>
        <p:txBody>
          <a:bodyPr wrap="square" rtlCol="0">
            <a:spAutoFit/>
          </a:bodyPr>
          <a:lstStyle/>
          <a:p>
            <a:r>
              <a:rPr lang="es-ES" sz="1500" dirty="0">
                <a:solidFill>
                  <a:srgbClr val="595959"/>
                </a:solidFill>
                <a:latin typeface="Myriad Pro" panose="020B0503030403020204" pitchFamily="34" charset="0"/>
              </a:rPr>
              <a:t>En la práctica se usa la función </a:t>
            </a:r>
            <a:r>
              <a:rPr lang="es-ES" sz="1500" i="1" dirty="0" err="1">
                <a:solidFill>
                  <a:srgbClr val="595959"/>
                </a:solidFill>
                <a:latin typeface="Myriad Pro" panose="020B0503030403020204" pitchFamily="34" charset="0"/>
              </a:rPr>
              <a:t>ReLU</a:t>
            </a:r>
            <a:r>
              <a:rPr lang="es-ES" sz="1500" dirty="0">
                <a:solidFill>
                  <a:srgbClr val="595959"/>
                </a:solidFill>
                <a:latin typeface="Myriad Pro" panose="020B0503030403020204" pitchFamily="34" charset="0"/>
              </a:rPr>
              <a:t> en neuronas de las capas ocultas. Antes se usaba la función </a:t>
            </a:r>
            <a:r>
              <a:rPr lang="es-ES" sz="1500" i="1" dirty="0">
                <a:solidFill>
                  <a:srgbClr val="595959"/>
                </a:solidFill>
                <a:latin typeface="Myriad Pro" panose="020B0503030403020204" pitchFamily="34" charset="0"/>
              </a:rPr>
              <a:t>tangente hiperbólica.</a:t>
            </a:r>
            <a:endParaRPr lang="en-US" sz="1500" i="1" dirty="0">
              <a:solidFill>
                <a:srgbClr val="595959"/>
              </a:solidFill>
              <a:latin typeface="Myriad Pro" panose="020B0503030403020204" pitchFamily="34" charset="0"/>
            </a:endParaRPr>
          </a:p>
        </p:txBody>
      </p:sp>
      <p:sp>
        <p:nvSpPr>
          <p:cNvPr id="2" name="Slide Number Placeholder 1">
            <a:extLst>
              <a:ext uri="{FF2B5EF4-FFF2-40B4-BE49-F238E27FC236}">
                <a16:creationId xmlns:a16="http://schemas.microsoft.com/office/drawing/2014/main" id="{AFDEA9C4-5171-1C4D-9A64-53938B195AAF}"/>
              </a:ext>
            </a:extLst>
          </p:cNvPr>
          <p:cNvSpPr>
            <a:spLocks noGrp="1"/>
          </p:cNvSpPr>
          <p:nvPr>
            <p:ph type="sldNum" sz="quarter" idx="12"/>
          </p:nvPr>
        </p:nvSpPr>
        <p:spPr>
          <a:xfrm>
            <a:off x="6327732" y="4447850"/>
            <a:ext cx="2133600" cy="274637"/>
          </a:xfrm>
        </p:spPr>
        <p:txBody>
          <a:bodyPr/>
          <a:lstStyle/>
          <a:p>
            <a:fld id="{4624E98C-54E1-8F4C-9379-6BF7059E518B}" type="slidenum">
              <a:rPr lang="en-US" altLang="es-CR" smtClean="0"/>
              <a:pPr/>
              <a:t>37</a:t>
            </a:fld>
            <a:endParaRPr lang="en-US" altLang="es-CR"/>
          </a:p>
        </p:txBody>
      </p:sp>
      <p:sp>
        <p:nvSpPr>
          <p:cNvPr id="5" name="Rectángulo 4">
            <a:extLst>
              <a:ext uri="{FF2B5EF4-FFF2-40B4-BE49-F238E27FC236}">
                <a16:creationId xmlns:a16="http://schemas.microsoft.com/office/drawing/2014/main" id="{856948C7-F0BE-EA46-86B9-E33B1B05CDC4}"/>
              </a:ext>
            </a:extLst>
          </p:cNvPr>
          <p:cNvSpPr/>
          <p:nvPr/>
        </p:nvSpPr>
        <p:spPr>
          <a:xfrm>
            <a:off x="8196721" y="600347"/>
            <a:ext cx="699908" cy="553998"/>
          </a:xfrm>
          <a:prstGeom prst="rect">
            <a:avLst/>
          </a:prstGeom>
        </p:spPr>
        <p:txBody>
          <a:bodyPr wrap="square">
            <a:spAutoFit/>
          </a:bodyPr>
          <a:lstStyle/>
          <a:p>
            <a:r>
              <a:rPr lang="es-ES" altLang="es-CR" sz="3000" dirty="0">
                <a:solidFill>
                  <a:srgbClr val="595959"/>
                </a:solidFill>
                <a:latin typeface="Myriad Pro" panose="020B0503030403020204" pitchFamily="34" charset="0"/>
              </a:rPr>
              <a:t>🤓</a:t>
            </a:r>
            <a:endParaRPr lang="es-CR" sz="3000" dirty="0"/>
          </a:p>
        </p:txBody>
      </p:sp>
    </p:spTree>
    <p:extLst>
      <p:ext uri="{BB962C8B-B14F-4D97-AF65-F5344CB8AC3E}">
        <p14:creationId xmlns:p14="http://schemas.microsoft.com/office/powerpoint/2010/main" val="2761289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E71660-2C97-3D4C-8BB9-F86900D2E613}"/>
              </a:ext>
            </a:extLst>
          </p:cNvPr>
          <p:cNvSpPr>
            <a:spLocks noGrp="1"/>
          </p:cNvSpPr>
          <p:nvPr>
            <p:ph type="title"/>
          </p:nvPr>
        </p:nvSpPr>
        <p:spPr>
          <a:xfrm>
            <a:off x="457199" y="238183"/>
            <a:ext cx="8417859" cy="663575"/>
          </a:xfrm>
        </p:spPr>
        <p:txBody>
          <a:bodyPr>
            <a:normAutofit fontScale="90000"/>
          </a:bodyPr>
          <a:lstStyle/>
          <a:p>
            <a:pPr algn="ctr" eaLnBrk="1" hangingPunct="1"/>
            <a:r>
              <a:rPr lang="es-ES" altLang="es-CR" b="1" dirty="0">
                <a:solidFill>
                  <a:srgbClr val="7F7F7F"/>
                </a:solidFill>
                <a:latin typeface="Century Gothic" panose="020B0502020202020204" pitchFamily="34" charset="0"/>
                <a:ea typeface="ＭＳ Ｐゴシック" panose="020B0600070205080204" pitchFamily="34" charset="-128"/>
              </a:rPr>
              <a:t>Variables Categóricas</a:t>
            </a:r>
            <a:endParaRPr lang="es-ES_tradnl" altLang="es-CR" b="1" dirty="0">
              <a:solidFill>
                <a:srgbClr val="7F7F7F"/>
              </a:solidFill>
              <a:latin typeface="Century Gothic" panose="020B0502020202020204" pitchFamily="34" charset="0"/>
              <a:ea typeface="ＭＳ Ｐゴシック" panose="020B0600070205080204" pitchFamily="34" charset="-128"/>
            </a:endParaRPr>
          </a:p>
        </p:txBody>
      </p:sp>
      <p:sp>
        <p:nvSpPr>
          <p:cNvPr id="18" name="Content Placeholder 2">
            <a:extLst>
              <a:ext uri="{FF2B5EF4-FFF2-40B4-BE49-F238E27FC236}">
                <a16:creationId xmlns:a16="http://schemas.microsoft.com/office/drawing/2014/main" id="{EAC0F525-DCF6-5E40-AF0F-ED129C61B125}"/>
              </a:ext>
            </a:extLst>
          </p:cNvPr>
          <p:cNvSpPr txBox="1">
            <a:spLocks/>
          </p:cNvSpPr>
          <p:nvPr/>
        </p:nvSpPr>
        <p:spPr bwMode="auto">
          <a:xfrm>
            <a:off x="364386" y="1045029"/>
            <a:ext cx="8417859" cy="335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Aft>
                <a:spcPts val="2400"/>
              </a:spcAft>
            </a:pPr>
            <a:r>
              <a:rPr lang="es-ES" altLang="es-CR" sz="2000" dirty="0">
                <a:solidFill>
                  <a:srgbClr val="595959"/>
                </a:solidFill>
                <a:latin typeface="Arial" panose="020B0604020202020204" pitchFamily="34" charset="0"/>
                <a:ea typeface="ＭＳ Ｐゴシック" panose="020B0600070205080204" pitchFamily="34" charset="-128"/>
                <a:cs typeface="Arial" panose="020B0604020202020204" pitchFamily="34" charset="0"/>
              </a:rPr>
              <a:t>Matemáticamente estos modelos funcionan solamente con variables numéricas. </a:t>
            </a:r>
          </a:p>
          <a:p>
            <a:pPr eaLnBrk="1" hangingPunct="1">
              <a:spcAft>
                <a:spcPts val="2400"/>
              </a:spcAft>
            </a:pPr>
            <a:r>
              <a:rPr lang="es-ES" altLang="es-CR" sz="2000" dirty="0">
                <a:solidFill>
                  <a:srgbClr val="595959"/>
                </a:solidFill>
                <a:latin typeface="Arial" panose="020B0604020202020204" pitchFamily="34" charset="0"/>
                <a:ea typeface="ＭＳ Ｐゴシック" panose="020B0600070205080204" pitchFamily="34" charset="-128"/>
                <a:cs typeface="Arial" panose="020B0604020202020204" pitchFamily="34" charset="0"/>
              </a:rPr>
              <a:t>Para variables categóricas, lo correcto es pasarlas códigos </a:t>
            </a:r>
            <a:r>
              <a:rPr lang="es-ES" altLang="es-CR" sz="2000" i="1" dirty="0" err="1">
                <a:solidFill>
                  <a:srgbClr val="595959"/>
                </a:solidFill>
                <a:latin typeface="Arial" panose="020B0604020202020204" pitchFamily="34" charset="0"/>
                <a:ea typeface="ＭＳ Ｐゴシック" panose="020B0600070205080204" pitchFamily="34" charset="-128"/>
                <a:cs typeface="Arial" panose="020B0604020202020204" pitchFamily="34" charset="0"/>
              </a:rPr>
              <a:t>dummy</a:t>
            </a:r>
            <a:r>
              <a:rPr lang="es-ES" altLang="es-CR" sz="2000" i="1" dirty="0">
                <a:solidFill>
                  <a:srgbClr val="595959"/>
                </a:solidFill>
                <a:latin typeface="Arial" panose="020B0604020202020204" pitchFamily="34" charset="0"/>
                <a:ea typeface="ＭＳ Ｐゴシック" panose="020B0600070205080204" pitchFamily="34" charset="-128"/>
                <a:cs typeface="Arial" panose="020B0604020202020204" pitchFamily="34" charset="0"/>
              </a:rPr>
              <a:t> </a:t>
            </a:r>
            <a:r>
              <a:rPr lang="es-ES" altLang="es-CR" sz="2000" dirty="0">
                <a:solidFill>
                  <a:srgbClr val="595959"/>
                </a:solidFill>
                <a:latin typeface="Arial" panose="020B0604020202020204" pitchFamily="34" charset="0"/>
                <a:ea typeface="ＭＳ Ｐゴシック" panose="020B0600070205080204" pitchFamily="34" charset="-128"/>
                <a:cs typeface="Arial" panose="020B0604020202020204" pitchFamily="34" charset="0"/>
              </a:rPr>
              <a:t>antes de aplicar los métodos.</a:t>
            </a:r>
          </a:p>
          <a:p>
            <a:pPr eaLnBrk="1" hangingPunct="1">
              <a:spcAft>
                <a:spcPts val="2400"/>
              </a:spcAft>
            </a:pPr>
            <a:r>
              <a:rPr lang="es-ES" altLang="es-CR" sz="2000" dirty="0">
                <a:solidFill>
                  <a:srgbClr val="595959"/>
                </a:solidFill>
                <a:latin typeface="Arial" panose="020B0604020202020204" pitchFamily="34" charset="0"/>
                <a:ea typeface="ＭＳ Ｐゴシック" panose="020B0600070205080204" pitchFamily="34" charset="-128"/>
                <a:cs typeface="Arial" panose="020B0604020202020204" pitchFamily="34" charset="0"/>
              </a:rPr>
              <a:t>Para Redes Neuronales, </a:t>
            </a:r>
            <a:r>
              <a:rPr lang="es-ES" altLang="es-CR" sz="2000" dirty="0" err="1">
                <a:solidFill>
                  <a:srgbClr val="595959"/>
                </a:solidFill>
                <a:latin typeface="Arial" panose="020B0604020202020204" pitchFamily="34" charset="0"/>
                <a:ea typeface="ＭＳ Ｐゴシック" panose="020B0600070205080204" pitchFamily="34" charset="-128"/>
                <a:cs typeface="Arial" panose="020B0604020202020204" pitchFamily="34" charset="0"/>
              </a:rPr>
              <a:t>regressoR</a:t>
            </a:r>
            <a:r>
              <a:rPr lang="es-ES" altLang="es-CR" sz="2000" dirty="0">
                <a:solidFill>
                  <a:srgbClr val="595959"/>
                </a:solidFill>
                <a:latin typeface="Arial" panose="020B0604020202020204" pitchFamily="34" charset="0"/>
                <a:ea typeface="ＭＳ Ｐゴシック" panose="020B0600070205080204" pitchFamily="34" charset="-128"/>
                <a:cs typeface="Arial" panose="020B0604020202020204" pitchFamily="34" charset="0"/>
              </a:rPr>
              <a:t> incluye automáticamente las variables categóricas como códigos disyuntivos completos. Si una variable tiene q categorías entonces </a:t>
            </a:r>
            <a:r>
              <a:rPr lang="es-ES" altLang="es-CR" sz="2000" dirty="0" err="1">
                <a:solidFill>
                  <a:srgbClr val="595959"/>
                </a:solidFill>
                <a:latin typeface="Arial" panose="020B0604020202020204" pitchFamily="34" charset="0"/>
                <a:ea typeface="ＭＳ Ｐゴシック" panose="020B0600070205080204" pitchFamily="34" charset="-128"/>
                <a:cs typeface="Arial" panose="020B0604020202020204" pitchFamily="34" charset="0"/>
              </a:rPr>
              <a:t>regressoR</a:t>
            </a:r>
            <a:r>
              <a:rPr lang="es-ES" altLang="es-CR" sz="2000" dirty="0">
                <a:solidFill>
                  <a:srgbClr val="595959"/>
                </a:solidFill>
                <a:latin typeface="Arial" panose="020B0604020202020204" pitchFamily="34" charset="0"/>
                <a:ea typeface="ＭＳ Ｐゴシック" panose="020B0600070205080204" pitchFamily="34" charset="-128"/>
                <a:cs typeface="Arial" panose="020B0604020202020204" pitchFamily="34" charset="0"/>
              </a:rPr>
              <a:t> incluirá q nuevas variables.</a:t>
            </a:r>
          </a:p>
        </p:txBody>
      </p:sp>
      <p:sp>
        <p:nvSpPr>
          <p:cNvPr id="3" name="Slide Number Placeholder 2">
            <a:extLst>
              <a:ext uri="{FF2B5EF4-FFF2-40B4-BE49-F238E27FC236}">
                <a16:creationId xmlns:a16="http://schemas.microsoft.com/office/drawing/2014/main" id="{694ED670-82A4-1141-8FB1-0E59B14724EF}"/>
              </a:ext>
            </a:extLst>
          </p:cNvPr>
          <p:cNvSpPr>
            <a:spLocks noGrp="1"/>
          </p:cNvSpPr>
          <p:nvPr>
            <p:ph type="sldNum" sz="quarter" idx="12"/>
          </p:nvPr>
        </p:nvSpPr>
        <p:spPr/>
        <p:txBody>
          <a:bodyPr/>
          <a:lstStyle/>
          <a:p>
            <a:fld id="{4624E98C-54E1-8F4C-9379-6BF7059E518B}" type="slidenum">
              <a:rPr lang="en-US" altLang="es-CR" smtClean="0"/>
              <a:pPr/>
              <a:t>38</a:t>
            </a:fld>
            <a:endParaRPr lang="en-US" altLang="es-CR"/>
          </a:p>
        </p:txBody>
      </p:sp>
    </p:spTree>
    <p:extLst>
      <p:ext uri="{BB962C8B-B14F-4D97-AF65-F5344CB8AC3E}">
        <p14:creationId xmlns:p14="http://schemas.microsoft.com/office/powerpoint/2010/main" val="408026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47C2D0-6418-834F-8822-F153F0D0E8CA}"/>
              </a:ext>
            </a:extLst>
          </p:cNvPr>
          <p:cNvSpPr>
            <a:spLocks noGrp="1"/>
          </p:cNvSpPr>
          <p:nvPr>
            <p:ph type="title"/>
          </p:nvPr>
        </p:nvSpPr>
        <p:spPr>
          <a:xfrm>
            <a:off x="457200" y="153590"/>
            <a:ext cx="8229599" cy="742523"/>
          </a:xfrm>
        </p:spPr>
        <p:txBody>
          <a:bodyPr>
            <a:normAutofit/>
          </a:bodyPr>
          <a:lstStyle/>
          <a:p>
            <a:pPr algn="ctr" eaLnBrk="1" hangingPunct="1"/>
            <a:r>
              <a:rPr lang="es-ES" altLang="es-CR" sz="4000" b="1" dirty="0">
                <a:solidFill>
                  <a:schemeClr val="accent1"/>
                </a:solidFill>
                <a:latin typeface="Century Gothic" panose="020B0502020202020204" pitchFamily="34" charset="0"/>
                <a:ea typeface="ＭＳ Ｐゴシック" panose="020B0600070205080204" pitchFamily="34" charset="-128"/>
              </a:rPr>
              <a:t>Ejemplo con </a:t>
            </a:r>
            <a:r>
              <a:rPr lang="es-ES" altLang="es-CR" sz="4000" b="1" dirty="0" err="1">
                <a:solidFill>
                  <a:schemeClr val="accent1"/>
                </a:solidFill>
                <a:latin typeface="Century Gothic" panose="020B0502020202020204" pitchFamily="34" charset="0"/>
                <a:ea typeface="ＭＳ Ｐゴシック" panose="020B0600070205080204" pitchFamily="34" charset="-128"/>
              </a:rPr>
              <a:t>regresso</a:t>
            </a:r>
            <a:r>
              <a:rPr lang="es-ES" altLang="es-CR" sz="4000" b="1" i="1" dirty="0" err="1">
                <a:solidFill>
                  <a:schemeClr val="accent1"/>
                </a:solidFill>
                <a:latin typeface="Century Gothic" panose="020B0502020202020204" pitchFamily="34" charset="0"/>
                <a:ea typeface="ＭＳ Ｐゴシック" panose="020B0600070205080204" pitchFamily="34" charset="-128"/>
              </a:rPr>
              <a:t>R</a:t>
            </a:r>
            <a:endParaRPr lang="es-ES_tradnl" altLang="es-CR" sz="4000" b="1" i="1" dirty="0">
              <a:solidFill>
                <a:schemeClr val="accent1"/>
              </a:solidFill>
              <a:latin typeface="Century Gothic" panose="020B0502020202020204" pitchFamily="34" charset="0"/>
              <a:ea typeface="ＭＳ Ｐゴシック" panose="020B0600070205080204" pitchFamily="34" charset="-128"/>
            </a:endParaRPr>
          </a:p>
        </p:txBody>
      </p:sp>
      <p:sp>
        <p:nvSpPr>
          <p:cNvPr id="8" name="Content Placeholder 2">
            <a:extLst>
              <a:ext uri="{FF2B5EF4-FFF2-40B4-BE49-F238E27FC236}">
                <a16:creationId xmlns:a16="http://schemas.microsoft.com/office/drawing/2014/main" id="{3DAA14CA-DE04-5C43-AEFE-60FC130FACB8}"/>
              </a:ext>
            </a:extLst>
          </p:cNvPr>
          <p:cNvSpPr txBox="1">
            <a:spLocks/>
          </p:cNvSpPr>
          <p:nvPr/>
        </p:nvSpPr>
        <p:spPr bwMode="auto">
          <a:xfrm>
            <a:off x="258944" y="896113"/>
            <a:ext cx="8592447" cy="387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Aft>
                <a:spcPts val="1800"/>
              </a:spcAft>
            </a:pPr>
            <a:r>
              <a:rPr lang="es-ES" altLang="es-CR" sz="2000" b="1" dirty="0">
                <a:solidFill>
                  <a:srgbClr val="595959"/>
                </a:solidFill>
                <a:latin typeface="Myriad Pro" panose="020B0503030403020204" pitchFamily="34" charset="0"/>
                <a:ea typeface="ＭＳ Ｐゴシック" panose="020B0600070205080204" pitchFamily="34" charset="-128"/>
              </a:rPr>
              <a:t>Nota: Para Redes Neuronales </a:t>
            </a:r>
            <a:r>
              <a:rPr lang="es-ES" altLang="es-CR" sz="2000" b="1" dirty="0" err="1">
                <a:solidFill>
                  <a:srgbClr val="595959"/>
                </a:solidFill>
                <a:latin typeface="Myriad Pro" panose="020B0503030403020204" pitchFamily="34" charset="0"/>
                <a:ea typeface="ＭＳ Ｐゴシック" panose="020B0600070205080204" pitchFamily="34" charset="-128"/>
              </a:rPr>
              <a:t>regressoR</a:t>
            </a:r>
            <a:r>
              <a:rPr lang="es-ES" altLang="es-CR" sz="2000" b="1" dirty="0">
                <a:solidFill>
                  <a:srgbClr val="595959"/>
                </a:solidFill>
                <a:latin typeface="Myriad Pro" panose="020B0503030403020204" pitchFamily="34" charset="0"/>
                <a:ea typeface="ＭＳ Ｐゴシック" panose="020B0600070205080204" pitchFamily="34" charset="-128"/>
              </a:rPr>
              <a:t> incluye automáticamente las variables categóricas como códigos disyuntivos completos. Para cada categoría genera una nueva variable, es decir, si una variable tiene q categorías genera q variables.</a:t>
            </a:r>
          </a:p>
          <a:p>
            <a:pPr eaLnBrk="1" hangingPunct="1">
              <a:spcAft>
                <a:spcPts val="1800"/>
              </a:spcAft>
            </a:pPr>
            <a:r>
              <a:rPr lang="es-ES" altLang="es-CR" sz="2000" dirty="0">
                <a:solidFill>
                  <a:srgbClr val="595959"/>
                </a:solidFill>
                <a:latin typeface="Myriad Pro" panose="020B0503030403020204" pitchFamily="34" charset="0"/>
                <a:ea typeface="ＭＳ Ｐゴシック" panose="020B0600070205080204" pitchFamily="34" charset="-128"/>
              </a:rPr>
              <a:t>Suponga que es el año 1974 y que somos consultores contratados por una empresa de bienes inmuebles para predecir el valor de viviendas en Boston. </a:t>
            </a:r>
          </a:p>
          <a:p>
            <a:pPr eaLnBrk="1" hangingPunct="1">
              <a:spcAft>
                <a:spcPts val="1800"/>
              </a:spcAft>
            </a:pPr>
            <a:r>
              <a:rPr lang="es-ES" altLang="es-CR" sz="2000" dirty="0">
                <a:solidFill>
                  <a:srgbClr val="595959"/>
                </a:solidFill>
                <a:latin typeface="Myriad Pro" panose="020B0503030403020204" pitchFamily="34" charset="0"/>
                <a:ea typeface="ＭＳ Ｐゴシック" panose="020B0600070205080204" pitchFamily="34" charset="-128"/>
              </a:rPr>
              <a:t>Usamos la tabla de datos </a:t>
            </a:r>
            <a:r>
              <a:rPr lang="es-ES" altLang="es-CR" sz="2000" i="1" dirty="0" err="1">
                <a:solidFill>
                  <a:srgbClr val="595959"/>
                </a:solidFill>
                <a:latin typeface="Myriad Pro" panose="020B0503030403020204" pitchFamily="34" charset="0"/>
                <a:ea typeface="ＭＳ Ｐゴシック" panose="020B0600070205080204" pitchFamily="34" charset="-128"/>
              </a:rPr>
              <a:t>BostonCasas</a:t>
            </a:r>
            <a:r>
              <a:rPr lang="es-ES" altLang="es-CR" sz="2000" dirty="0">
                <a:solidFill>
                  <a:srgbClr val="595959"/>
                </a:solidFill>
                <a:latin typeface="Myriad Pro" panose="020B0503030403020204" pitchFamily="34" charset="0"/>
                <a:ea typeface="ＭＳ Ｐゴシック" panose="020B0600070205080204" pitchFamily="34" charset="-128"/>
              </a:rPr>
              <a:t>, obtenida del censo de 1970 en USA.</a:t>
            </a:r>
          </a:p>
          <a:p>
            <a:pPr eaLnBrk="1" hangingPunct="1">
              <a:spcAft>
                <a:spcPts val="1800"/>
              </a:spcAft>
            </a:pPr>
            <a:r>
              <a:rPr lang="es-ES" altLang="es-CR" sz="2000" dirty="0">
                <a:solidFill>
                  <a:srgbClr val="595959"/>
                </a:solidFill>
                <a:latin typeface="Myriad Pro" panose="020B0503030403020204" pitchFamily="34" charset="0"/>
                <a:ea typeface="ＭＳ Ｐゴシック" panose="020B0600070205080204" pitchFamily="34" charset="-128"/>
              </a:rPr>
              <a:t>La tabla contiene características de una serie de viviendas en Boston, junto con sus precios de mercado en ese momento.</a:t>
            </a:r>
          </a:p>
          <a:p>
            <a:pPr eaLnBrk="1" hangingPunct="1">
              <a:spcAft>
                <a:spcPts val="1800"/>
              </a:spcAft>
            </a:pPr>
            <a:r>
              <a:rPr lang="es-ES" altLang="es-CR" sz="2000" dirty="0">
                <a:solidFill>
                  <a:srgbClr val="595959"/>
                </a:solidFill>
                <a:latin typeface="Myriad Pro" panose="020B0503030403020204" pitchFamily="34" charset="0"/>
                <a:ea typeface="ＭＳ Ｐゴシック" panose="020B0600070205080204" pitchFamily="34" charset="-128"/>
              </a:rPr>
              <a:t>La tabla contiene 506 observaciones y 14 variables.</a:t>
            </a:r>
          </a:p>
        </p:txBody>
      </p:sp>
      <p:sp>
        <p:nvSpPr>
          <p:cNvPr id="9" name="Slide Number Placeholder 1">
            <a:extLst>
              <a:ext uri="{FF2B5EF4-FFF2-40B4-BE49-F238E27FC236}">
                <a16:creationId xmlns:a16="http://schemas.microsoft.com/office/drawing/2014/main" id="{4C05C8F5-7D4D-6F41-B92C-109EC32A1987}"/>
              </a:ext>
            </a:extLst>
          </p:cNvPr>
          <p:cNvSpPr>
            <a:spLocks noGrp="1"/>
          </p:cNvSpPr>
          <p:nvPr>
            <p:ph type="sldNum" sz="quarter" idx="12"/>
          </p:nvPr>
        </p:nvSpPr>
        <p:spPr>
          <a:xfrm>
            <a:off x="6553200" y="4767264"/>
            <a:ext cx="2133600" cy="274637"/>
          </a:xfrm>
        </p:spPr>
        <p:txBody>
          <a:bodyPr/>
          <a:lstStyle/>
          <a:p>
            <a:fld id="{4624E98C-54E1-8F4C-9379-6BF7059E518B}" type="slidenum">
              <a:rPr lang="en-US" altLang="es-CR" smtClean="0"/>
              <a:pPr/>
              <a:t>39</a:t>
            </a:fld>
            <a:endParaRPr lang="en-US" altLang="es-CR"/>
          </a:p>
        </p:txBody>
      </p:sp>
    </p:spTree>
    <p:extLst>
      <p:ext uri="{BB962C8B-B14F-4D97-AF65-F5344CB8AC3E}">
        <p14:creationId xmlns:p14="http://schemas.microsoft.com/office/powerpoint/2010/main" val="6376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p:txBody>
          <a:bodyPr/>
          <a:lstStyle/>
          <a:p>
            <a:pPr marL="571500" indent="-571500" algn="l">
              <a:buFont typeface="Arial" panose="020B0604020202020204" pitchFamily="34" charset="0"/>
              <a:buChar char="•"/>
            </a:pPr>
            <a:r>
              <a:rPr lang="es-CR" sz="2400" dirty="0">
                <a:solidFill>
                  <a:srgbClr val="595959"/>
                </a:solidFill>
                <a:latin typeface="Myriad Pro" panose="020B0503030403020204" pitchFamily="34" charset="0"/>
                <a:ea typeface="ＭＳ Ｐゴシック" panose="020B0600070205080204" pitchFamily="34" charset="-128"/>
              </a:rPr>
              <a:t>Escalares (tensores 0D)</a:t>
            </a:r>
            <a:endParaRPr lang="es-CR" sz="2400" dirty="0"/>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1200149"/>
            <a:ext cx="8229600" cy="1681273"/>
          </a:xfrm>
        </p:spPr>
        <p:txBody>
          <a:bodyPr/>
          <a:lstStyle/>
          <a:p>
            <a:pPr marL="0" indent="0">
              <a:buNone/>
            </a:pPr>
            <a:r>
              <a:rPr lang="es-CR" sz="1600" dirty="0">
                <a:solidFill>
                  <a:srgbClr val="595959"/>
                </a:solidFill>
                <a:latin typeface="Myriad Pro" panose="020B0503030403020204" pitchFamily="34" charset="0"/>
                <a:ea typeface="ＭＳ Ｐゴシック" panose="020B0600070205080204" pitchFamily="34" charset="-128"/>
              </a:rPr>
              <a:t>Un tensor que contenga solo un número es llamado </a:t>
            </a:r>
            <a:r>
              <a:rPr lang="es-CR" sz="1600" b="1" dirty="0">
                <a:solidFill>
                  <a:srgbClr val="595959"/>
                </a:solidFill>
                <a:latin typeface="Myriad Pro" panose="020B0503030403020204" pitchFamily="34" charset="0"/>
                <a:ea typeface="ＭＳ Ｐゴシック" panose="020B0600070205080204" pitchFamily="34" charset="-128"/>
              </a:rPr>
              <a:t>escalar</a:t>
            </a:r>
            <a:r>
              <a:rPr lang="es-CR" sz="1600" dirty="0">
                <a:solidFill>
                  <a:srgbClr val="595959"/>
                </a:solidFill>
                <a:latin typeface="Myriad Pro" panose="020B0503030403020204" pitchFamily="34" charset="0"/>
                <a:ea typeface="ＭＳ Ｐゴシック" panose="020B0600070205080204" pitchFamily="34" charset="-128"/>
              </a:rPr>
              <a:t>. En </a:t>
            </a:r>
            <a:r>
              <a:rPr lang="es-CR" sz="1600" dirty="0">
                <a:solidFill>
                  <a:srgbClr val="595959"/>
                </a:solidFill>
                <a:latin typeface="Andale Mono" panose="020B0509000000000004" pitchFamily="49" charset="0"/>
                <a:ea typeface="ＭＳ Ｐゴシック" panose="020B0600070205080204" pitchFamily="34" charset="-128"/>
              </a:rPr>
              <a:t>Numpy</a:t>
            </a:r>
            <a:r>
              <a:rPr lang="es-CR" sz="1600" dirty="0">
                <a:solidFill>
                  <a:srgbClr val="595959"/>
                </a:solidFill>
                <a:latin typeface="Myriad Pro" panose="020B0503030403020204" pitchFamily="34" charset="0"/>
                <a:ea typeface="ＭＳ Ｐゴシック" panose="020B0600070205080204" pitchFamily="34" charset="-128"/>
              </a:rPr>
              <a:t>, un número </a:t>
            </a:r>
            <a:r>
              <a:rPr lang="es-CR" sz="1600" dirty="0">
                <a:solidFill>
                  <a:srgbClr val="595959"/>
                </a:solidFill>
                <a:latin typeface="Andale Mono" panose="020B0509000000000004" pitchFamily="49" charset="0"/>
                <a:ea typeface="ＭＳ Ｐゴシック" panose="020B0600070205080204" pitchFamily="34" charset="-128"/>
              </a:rPr>
              <a:t>float32 </a:t>
            </a:r>
            <a:r>
              <a:rPr lang="es-CR" sz="1600" dirty="0">
                <a:solidFill>
                  <a:srgbClr val="595959"/>
                </a:solidFill>
                <a:latin typeface="Myriad Pro" panose="020B0503030403020204" pitchFamily="34" charset="0"/>
                <a:ea typeface="ＭＳ Ｐゴシック" panose="020B0600070205080204" pitchFamily="34" charset="-128"/>
              </a:rPr>
              <a:t>o </a:t>
            </a:r>
            <a:r>
              <a:rPr lang="es-CR" sz="1600" dirty="0">
                <a:solidFill>
                  <a:srgbClr val="595959"/>
                </a:solidFill>
                <a:latin typeface="Andale Mono" panose="020B0509000000000004" pitchFamily="49" charset="0"/>
                <a:ea typeface="ＭＳ Ｐゴシック" panose="020B0600070205080204" pitchFamily="34" charset="-128"/>
              </a:rPr>
              <a:t>float64</a:t>
            </a:r>
            <a:r>
              <a:rPr lang="es-CR" sz="1600" dirty="0">
                <a:solidFill>
                  <a:srgbClr val="595959"/>
                </a:solidFill>
                <a:latin typeface="Myriad Pro" panose="020B0503030403020204" pitchFamily="34" charset="0"/>
                <a:ea typeface="ＭＳ Ｐゴシック" panose="020B0600070205080204" pitchFamily="34" charset="-128"/>
              </a:rPr>
              <a:t> es un tensor escalar (o arreglo escalar). Podemos mostrar el número de ejes de un tensor </a:t>
            </a:r>
            <a:r>
              <a:rPr lang="es-CR" sz="1600" dirty="0">
                <a:solidFill>
                  <a:srgbClr val="595959"/>
                </a:solidFill>
                <a:latin typeface="Andale Mono" panose="020B0509000000000004" pitchFamily="49" charset="0"/>
                <a:ea typeface="ＭＳ Ｐゴシック" panose="020B0600070205080204" pitchFamily="34" charset="-128"/>
              </a:rPr>
              <a:t>Numpy</a:t>
            </a:r>
            <a:r>
              <a:rPr lang="es-CR" sz="1600" dirty="0">
                <a:solidFill>
                  <a:srgbClr val="595959"/>
                </a:solidFill>
                <a:latin typeface="Myriad Pro" panose="020B0503030403020204" pitchFamily="34" charset="0"/>
                <a:ea typeface="ＭＳ Ｐゴシック" panose="020B0600070205080204" pitchFamily="34" charset="-128"/>
              </a:rPr>
              <a:t> mediante el atributo </a:t>
            </a:r>
            <a:r>
              <a:rPr lang="es-CR" sz="1600" dirty="0">
                <a:solidFill>
                  <a:srgbClr val="595959"/>
                </a:solidFill>
                <a:latin typeface="Andale Mono" panose="020B0509000000000004" pitchFamily="49" charset="0"/>
                <a:ea typeface="ＭＳ Ｐゴシック" panose="020B0600070205080204" pitchFamily="34" charset="-128"/>
              </a:rPr>
              <a:t>ndim; </a:t>
            </a:r>
            <a:r>
              <a:rPr lang="es-CR" sz="1600" dirty="0">
                <a:solidFill>
                  <a:srgbClr val="595959"/>
                </a:solidFill>
                <a:latin typeface="Myriad Pro" panose="020B0503030403020204" pitchFamily="34" charset="0"/>
                <a:ea typeface="ＭＳ Ｐゴシック" panose="020B0600070205080204" pitchFamily="34" charset="-128"/>
              </a:rPr>
              <a:t>un tensor escalar tiene 0 ejes.</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r>
              <a:rPr lang="es-CR" sz="1600" dirty="0">
                <a:solidFill>
                  <a:srgbClr val="595959"/>
                </a:solidFill>
                <a:latin typeface="Myriad Pro" panose="020B0503030403020204" pitchFamily="34" charset="0"/>
                <a:ea typeface="ＭＳ Ｐゴシック" panose="020B0600070205080204" pitchFamily="34" charset="-128"/>
              </a:rPr>
              <a:t>Aquí hay un escalar </a:t>
            </a:r>
            <a:r>
              <a:rPr lang="es-CR" sz="1600" dirty="0">
                <a:solidFill>
                  <a:srgbClr val="595959"/>
                </a:solidFill>
                <a:latin typeface="Andale Mono" panose="020B0509000000000004" pitchFamily="49" charset="0"/>
                <a:ea typeface="ＭＳ Ｐゴシック" panose="020B0600070205080204" pitchFamily="34" charset="-128"/>
              </a:rPr>
              <a:t>Numpy</a:t>
            </a:r>
            <a:r>
              <a:rPr lang="es-CR" sz="1600" dirty="0">
                <a:solidFill>
                  <a:srgbClr val="595959"/>
                </a:solidFill>
                <a:latin typeface="Myriad Pro" panose="020B0503030403020204" pitchFamily="34" charset="0"/>
                <a:ea typeface="ＭＳ Ｐゴシック" panose="020B0600070205080204" pitchFamily="34" charset="-128"/>
              </a:rPr>
              <a:t>:</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4</a:t>
            </a:fld>
            <a:endParaRPr lang="en-US" altLang="es-CR"/>
          </a:p>
        </p:txBody>
      </p:sp>
      <p:pic>
        <p:nvPicPr>
          <p:cNvPr id="12" name="Imagen 11" descr="Patrón de fondo&#10;&#10;Descripción generada automáticamente con confianza baja">
            <a:extLst>
              <a:ext uri="{FF2B5EF4-FFF2-40B4-BE49-F238E27FC236}">
                <a16:creationId xmlns:a16="http://schemas.microsoft.com/office/drawing/2014/main" id="{E7C17B5D-1C90-1742-9C70-026B894D8F70}"/>
              </a:ext>
            </a:extLst>
          </p:cNvPr>
          <p:cNvPicPr/>
          <p:nvPr/>
        </p:nvPicPr>
        <p:blipFill>
          <a:blip r:embed="rId2"/>
          <a:stretch>
            <a:fillRect/>
          </a:stretch>
        </p:blipFill>
        <p:spPr>
          <a:xfrm>
            <a:off x="457200" y="3017946"/>
            <a:ext cx="5274945" cy="925405"/>
          </a:xfrm>
          <a:prstGeom prst="rect">
            <a:avLst/>
          </a:prstGeom>
        </p:spPr>
      </p:pic>
    </p:spTree>
    <p:extLst>
      <p:ext uri="{BB962C8B-B14F-4D97-AF65-F5344CB8AC3E}">
        <p14:creationId xmlns:p14="http://schemas.microsoft.com/office/powerpoint/2010/main" val="1830420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1BC522-F1BC-344B-BF6F-13B6FBFC4C8B}"/>
              </a:ext>
            </a:extLst>
          </p:cNvPr>
          <p:cNvSpPr>
            <a:spLocks noGrp="1"/>
          </p:cNvSpPr>
          <p:nvPr>
            <p:ph type="title"/>
          </p:nvPr>
        </p:nvSpPr>
        <p:spPr>
          <a:xfrm>
            <a:off x="457200" y="117014"/>
            <a:ext cx="8229599" cy="742523"/>
          </a:xfrm>
        </p:spPr>
        <p:txBody>
          <a:bodyPr>
            <a:normAutofit/>
          </a:bodyPr>
          <a:lstStyle/>
          <a:p>
            <a:pPr algn="ctr" eaLnBrk="1" hangingPunct="1"/>
            <a:r>
              <a:rPr lang="es-ES" altLang="es-CR" sz="4000" b="1" dirty="0">
                <a:solidFill>
                  <a:schemeClr val="accent1"/>
                </a:solidFill>
                <a:latin typeface="Century Gothic" panose="020B0502020202020204" pitchFamily="34" charset="0"/>
                <a:ea typeface="ＭＳ Ｐゴシック" panose="020B0600070205080204" pitchFamily="34" charset="-128"/>
              </a:rPr>
              <a:t>Detallamos las variables</a:t>
            </a:r>
          </a:p>
        </p:txBody>
      </p:sp>
      <p:sp>
        <p:nvSpPr>
          <p:cNvPr id="9" name="Content Placeholder 2">
            <a:extLst>
              <a:ext uri="{FF2B5EF4-FFF2-40B4-BE49-F238E27FC236}">
                <a16:creationId xmlns:a16="http://schemas.microsoft.com/office/drawing/2014/main" id="{6A41C22F-75E0-994D-9C91-18DDAC3E2EB9}"/>
              </a:ext>
            </a:extLst>
          </p:cNvPr>
          <p:cNvSpPr txBox="1">
            <a:spLocks/>
          </p:cNvSpPr>
          <p:nvPr/>
        </p:nvSpPr>
        <p:spPr bwMode="auto">
          <a:xfrm>
            <a:off x="246888" y="777624"/>
            <a:ext cx="8604504" cy="3851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Crimin</a:t>
            </a:r>
            <a:r>
              <a:rPr lang="es-ES" altLang="es-CR" sz="1800" dirty="0">
                <a:solidFill>
                  <a:srgbClr val="595959"/>
                </a:solidFill>
                <a:latin typeface="Myriad Pro" panose="020B0503030403020204" pitchFamily="34" charset="0"/>
                <a:ea typeface="ＭＳ Ｐゴシック" panose="020B0600070205080204" pitchFamily="34" charset="-128"/>
              </a:rPr>
              <a:t>: Tasa de crimen per cápita por ciudad.</a:t>
            </a:r>
          </a:p>
          <a:p>
            <a:pPr eaLnBrk="1" hangingPunct="1">
              <a:spcAft>
                <a:spcPts val="1200"/>
              </a:spcAft>
            </a:pPr>
            <a:r>
              <a:rPr lang="es-ES" altLang="es-CR" sz="1800" i="1" dirty="0">
                <a:solidFill>
                  <a:srgbClr val="595959"/>
                </a:solidFill>
                <a:latin typeface="Myriad Pro" panose="020B0503030403020204" pitchFamily="34" charset="0"/>
                <a:ea typeface="ＭＳ Ｐゴシック" panose="020B0600070205080204" pitchFamily="34" charset="-128"/>
              </a:rPr>
              <a:t>ResidM25</a:t>
            </a:r>
            <a:r>
              <a:rPr lang="es-ES" altLang="es-CR" sz="1800" dirty="0">
                <a:solidFill>
                  <a:srgbClr val="595959"/>
                </a:solidFill>
                <a:latin typeface="Myriad Pro" panose="020B0503030403020204" pitchFamily="34" charset="0"/>
                <a:ea typeface="ＭＳ Ｐゴシック" panose="020B0600070205080204" pitchFamily="34" charset="-128"/>
              </a:rPr>
              <a:t>: Proporción de residenciales con más de 25 000 pies cuadrados.</a:t>
            </a:r>
          </a:p>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NegocMin</a:t>
            </a:r>
            <a:r>
              <a:rPr lang="es-ES" altLang="es-CR" sz="1800" dirty="0">
                <a:solidFill>
                  <a:srgbClr val="595959"/>
                </a:solidFill>
                <a:latin typeface="Myriad Pro" panose="020B0503030403020204" pitchFamily="34" charset="0"/>
                <a:ea typeface="ＭＳ Ｐゴシック" panose="020B0600070205080204" pitchFamily="34" charset="-128"/>
              </a:rPr>
              <a:t>: Proporción de negocios no minoristas por ciudad. </a:t>
            </a:r>
            <a:r>
              <a:rPr lang="es-ES" altLang="es-CR" sz="1800" b="1" dirty="0">
                <a:solidFill>
                  <a:srgbClr val="595959"/>
                </a:solidFill>
                <a:latin typeface="Myriad Pro" panose="020B0503030403020204" pitchFamily="34" charset="0"/>
                <a:ea typeface="ＭＳ Ｐゴシック" panose="020B0600070205080204" pitchFamily="34" charset="-128"/>
              </a:rPr>
              <a:t>Baja, Media y Alta</a:t>
            </a:r>
            <a:r>
              <a:rPr lang="es-ES" altLang="es-CR" sz="1800" dirty="0">
                <a:solidFill>
                  <a:srgbClr val="595959"/>
                </a:solidFill>
                <a:latin typeface="Myriad Pro" panose="020B0503030403020204" pitchFamily="34" charset="0"/>
                <a:ea typeface="ＭＳ Ｐゴシック" panose="020B0600070205080204" pitchFamily="34" charset="-128"/>
              </a:rPr>
              <a:t>.</a:t>
            </a:r>
          </a:p>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LimitaRC</a:t>
            </a:r>
            <a:r>
              <a:rPr lang="es-ES" altLang="es-CR" sz="1800" dirty="0">
                <a:solidFill>
                  <a:srgbClr val="595959"/>
                </a:solidFill>
                <a:latin typeface="Myriad Pro" panose="020B0503030403020204" pitchFamily="34" charset="0"/>
                <a:ea typeface="ＭＳ Ｐゴシック" panose="020B0600070205080204" pitchFamily="34" charset="-128"/>
              </a:rPr>
              <a:t>: Indica si la propiedad limita con el río Charles o no. </a:t>
            </a:r>
            <a:r>
              <a:rPr lang="es-ES" altLang="es-CR" sz="1800" b="1" dirty="0">
                <a:solidFill>
                  <a:srgbClr val="595959"/>
                </a:solidFill>
                <a:latin typeface="Myriad Pro" panose="020B0503030403020204" pitchFamily="34" charset="0"/>
                <a:ea typeface="ＭＳ Ｐゴシック" panose="020B0600070205080204" pitchFamily="34" charset="-128"/>
              </a:rPr>
              <a:t>Sí, No</a:t>
            </a:r>
            <a:r>
              <a:rPr lang="es-ES" altLang="es-CR" sz="1800" dirty="0">
                <a:solidFill>
                  <a:srgbClr val="595959"/>
                </a:solidFill>
                <a:latin typeface="Myriad Pro" panose="020B0503030403020204" pitchFamily="34" charset="0"/>
                <a:ea typeface="ＭＳ Ｐゴシック" panose="020B0600070205080204" pitchFamily="34" charset="-128"/>
              </a:rPr>
              <a:t>.</a:t>
            </a:r>
          </a:p>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OxNitr</a:t>
            </a:r>
            <a:r>
              <a:rPr lang="es-ES" altLang="es-CR" sz="1800" dirty="0">
                <a:solidFill>
                  <a:srgbClr val="595959"/>
                </a:solidFill>
                <a:latin typeface="Myriad Pro" panose="020B0503030403020204" pitchFamily="34" charset="0"/>
                <a:ea typeface="ＭＳ Ｐゴシック" panose="020B0600070205080204" pitchFamily="34" charset="-128"/>
              </a:rPr>
              <a:t>: Niveles de concentración de óxidos de nitrógeno.</a:t>
            </a:r>
          </a:p>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Habitac</a:t>
            </a:r>
            <a:r>
              <a:rPr lang="es-ES" altLang="es-CR" sz="1800" dirty="0">
                <a:solidFill>
                  <a:srgbClr val="595959"/>
                </a:solidFill>
                <a:latin typeface="Myriad Pro" panose="020B0503030403020204" pitchFamily="34" charset="0"/>
                <a:ea typeface="ＭＳ Ｐゴシック" panose="020B0600070205080204" pitchFamily="34" charset="-128"/>
              </a:rPr>
              <a:t>: Número medio de habitaciones por vivienda.</a:t>
            </a:r>
          </a:p>
          <a:p>
            <a:pPr eaLnBrk="1" hangingPunct="1">
              <a:spcAft>
                <a:spcPts val="1200"/>
              </a:spcAft>
            </a:pPr>
            <a:r>
              <a:rPr lang="es-ES" altLang="es-CR" sz="1800" i="1" dirty="0">
                <a:solidFill>
                  <a:srgbClr val="595959"/>
                </a:solidFill>
                <a:latin typeface="Myriad Pro" panose="020B0503030403020204" pitchFamily="34" charset="0"/>
                <a:ea typeface="ＭＳ Ｐゴシック" panose="020B0600070205080204" pitchFamily="34" charset="-128"/>
              </a:rPr>
              <a:t>VivA1940</a:t>
            </a:r>
            <a:r>
              <a:rPr lang="es-ES" altLang="es-CR" sz="1800" dirty="0">
                <a:solidFill>
                  <a:srgbClr val="595959"/>
                </a:solidFill>
                <a:latin typeface="Myriad Pro" panose="020B0503030403020204" pitchFamily="34" charset="0"/>
                <a:ea typeface="ＭＳ Ｐゴシック" panose="020B0600070205080204" pitchFamily="34" charset="-128"/>
              </a:rPr>
              <a:t>: Proporción de viviendas ocupadas construidas antes de 1940.</a:t>
            </a:r>
          </a:p>
        </p:txBody>
      </p:sp>
      <p:sp>
        <p:nvSpPr>
          <p:cNvPr id="10" name="Slide Number Placeholder 1">
            <a:extLst>
              <a:ext uri="{FF2B5EF4-FFF2-40B4-BE49-F238E27FC236}">
                <a16:creationId xmlns:a16="http://schemas.microsoft.com/office/drawing/2014/main" id="{F6A85045-7DA0-B54D-BAB9-8A922D55CCC0}"/>
              </a:ext>
            </a:extLst>
          </p:cNvPr>
          <p:cNvSpPr>
            <a:spLocks noGrp="1"/>
          </p:cNvSpPr>
          <p:nvPr>
            <p:ph type="sldNum" sz="quarter" idx="12"/>
          </p:nvPr>
        </p:nvSpPr>
        <p:spPr>
          <a:xfrm>
            <a:off x="6553200" y="4767264"/>
            <a:ext cx="2133600" cy="274637"/>
          </a:xfrm>
        </p:spPr>
        <p:txBody>
          <a:bodyPr/>
          <a:lstStyle/>
          <a:p>
            <a:fld id="{4624E98C-54E1-8F4C-9379-6BF7059E518B}" type="slidenum">
              <a:rPr lang="en-US" altLang="es-CR" smtClean="0"/>
              <a:pPr/>
              <a:t>40</a:t>
            </a:fld>
            <a:endParaRPr lang="en-US" altLang="es-CR"/>
          </a:p>
        </p:txBody>
      </p:sp>
    </p:spTree>
    <p:extLst>
      <p:ext uri="{BB962C8B-B14F-4D97-AF65-F5344CB8AC3E}">
        <p14:creationId xmlns:p14="http://schemas.microsoft.com/office/powerpoint/2010/main" val="2998176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80A4B6A9-7809-914A-8786-12AC64EEFAC5}"/>
              </a:ext>
            </a:extLst>
          </p:cNvPr>
          <p:cNvSpPr txBox="1">
            <a:spLocks/>
          </p:cNvSpPr>
          <p:nvPr/>
        </p:nvSpPr>
        <p:spPr bwMode="auto">
          <a:xfrm>
            <a:off x="246888" y="786385"/>
            <a:ext cx="8604504" cy="3803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Distanc</a:t>
            </a:r>
            <a:r>
              <a:rPr lang="es-ES" altLang="es-CR" sz="1800" dirty="0">
                <a:solidFill>
                  <a:srgbClr val="595959"/>
                </a:solidFill>
                <a:latin typeface="Myriad Pro" panose="020B0503030403020204" pitchFamily="34" charset="0"/>
                <a:ea typeface="ＭＳ Ｐゴシック" panose="020B0600070205080204" pitchFamily="34" charset="-128"/>
              </a:rPr>
              <a:t>: Promedio ponderado de distancias a 5 importantes centros de empleo en Boston.</a:t>
            </a:r>
          </a:p>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AccAutop</a:t>
            </a:r>
            <a:r>
              <a:rPr lang="es-ES" altLang="es-CR" sz="1800" dirty="0">
                <a:solidFill>
                  <a:srgbClr val="595959"/>
                </a:solidFill>
                <a:latin typeface="Myriad Pro" panose="020B0503030403020204" pitchFamily="34" charset="0"/>
                <a:ea typeface="ＭＳ Ｐゴシック" panose="020B0600070205080204" pitchFamily="34" charset="-128"/>
              </a:rPr>
              <a:t>: Índice de accesibilidad a autopistas radiales.</a:t>
            </a:r>
          </a:p>
          <a:p>
            <a:pPr eaLnBrk="1" hangingPunct="1">
              <a:spcAft>
                <a:spcPts val="1200"/>
              </a:spcAft>
            </a:pPr>
            <a:r>
              <a:rPr lang="es-ES" altLang="es-CR" sz="1800" i="1" dirty="0">
                <a:solidFill>
                  <a:srgbClr val="595959"/>
                </a:solidFill>
                <a:latin typeface="Myriad Pro" panose="020B0503030403020204" pitchFamily="34" charset="0"/>
                <a:ea typeface="ＭＳ Ｐゴシック" panose="020B0600070205080204" pitchFamily="34" charset="-128"/>
              </a:rPr>
              <a:t>Impuesto</a:t>
            </a:r>
            <a:r>
              <a:rPr lang="es-ES" altLang="es-CR" sz="1800" dirty="0">
                <a:solidFill>
                  <a:srgbClr val="595959"/>
                </a:solidFill>
                <a:latin typeface="Myriad Pro" panose="020B0503030403020204" pitchFamily="34" charset="0"/>
                <a:ea typeface="ＭＳ Ｐゴシック" panose="020B0600070205080204" pitchFamily="34" charset="-128"/>
              </a:rPr>
              <a:t>: Tasa de impuesto a la propiedad de valor total por cada $10 000.</a:t>
            </a:r>
          </a:p>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AlumProf</a:t>
            </a:r>
            <a:r>
              <a:rPr lang="es-ES" altLang="es-CR" sz="1800" dirty="0">
                <a:solidFill>
                  <a:srgbClr val="595959"/>
                </a:solidFill>
                <a:latin typeface="Myriad Pro" panose="020B0503030403020204" pitchFamily="34" charset="0"/>
                <a:ea typeface="ＭＳ Ｐゴシック" panose="020B0600070205080204" pitchFamily="34" charset="-128"/>
              </a:rPr>
              <a:t>: Proporción alumno-profesor por ciudad.</a:t>
            </a:r>
          </a:p>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Afroame</a:t>
            </a:r>
            <a:r>
              <a:rPr lang="es-ES" altLang="es-CR" sz="1800" dirty="0">
                <a:solidFill>
                  <a:srgbClr val="595959"/>
                </a:solidFill>
                <a:latin typeface="Myriad Pro" panose="020B0503030403020204" pitchFamily="34" charset="0"/>
                <a:ea typeface="ＭＳ Ｐゴシック" panose="020B0600070205080204" pitchFamily="34" charset="-128"/>
              </a:rPr>
              <a:t>: Proporción de personas afroamericanas.</a:t>
            </a:r>
          </a:p>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ClaseBaja</a:t>
            </a:r>
            <a:r>
              <a:rPr lang="es-ES" altLang="es-CR" sz="1800" dirty="0">
                <a:solidFill>
                  <a:srgbClr val="595959"/>
                </a:solidFill>
                <a:latin typeface="Myriad Pro" panose="020B0503030403020204" pitchFamily="34" charset="0"/>
                <a:ea typeface="ＭＳ Ｐゴシック" panose="020B0600070205080204" pitchFamily="34" charset="-128"/>
              </a:rPr>
              <a:t>: Porcentaje de la población de clase baja por ciudad.</a:t>
            </a:r>
          </a:p>
          <a:p>
            <a:pPr eaLnBrk="1" hangingPunct="1">
              <a:spcAft>
                <a:spcPts val="1200"/>
              </a:spcAft>
            </a:pPr>
            <a:r>
              <a:rPr lang="es-ES" altLang="es-CR" sz="1800" i="1" dirty="0" err="1">
                <a:solidFill>
                  <a:srgbClr val="595959"/>
                </a:solidFill>
                <a:latin typeface="Myriad Pro" panose="020B0503030403020204" pitchFamily="34" charset="0"/>
                <a:ea typeface="ＭＳ Ｐゴシック" panose="020B0600070205080204" pitchFamily="34" charset="-128"/>
              </a:rPr>
              <a:t>ValorProm</a:t>
            </a:r>
            <a:r>
              <a:rPr lang="es-ES" altLang="es-CR" sz="1800" dirty="0">
                <a:solidFill>
                  <a:srgbClr val="595959"/>
                </a:solidFill>
                <a:latin typeface="Myriad Pro" panose="020B0503030403020204" pitchFamily="34" charset="0"/>
                <a:ea typeface="ＭＳ Ｐゴシック" panose="020B0600070205080204" pitchFamily="34" charset="-128"/>
              </a:rPr>
              <a:t>: Valor promedio de las viviendas ocupadas, </a:t>
            </a:r>
            <a:r>
              <a:rPr lang="es-ES" altLang="es-CR" sz="1800" b="1" dirty="0">
                <a:solidFill>
                  <a:srgbClr val="595959"/>
                </a:solidFill>
                <a:latin typeface="Myriad Pro" panose="020B0503030403020204" pitchFamily="34" charset="0"/>
                <a:ea typeface="ＭＳ Ｐゴシック" panose="020B0600070205080204" pitchFamily="34" charset="-128"/>
              </a:rPr>
              <a:t>en miles de dólares</a:t>
            </a:r>
            <a:r>
              <a:rPr lang="es-ES" altLang="es-CR" sz="1800" dirty="0">
                <a:solidFill>
                  <a:srgbClr val="595959"/>
                </a:solidFill>
                <a:latin typeface="Myriad Pro" panose="020B0503030403020204" pitchFamily="34" charset="0"/>
                <a:ea typeface="ＭＳ Ｐゴシック" panose="020B0600070205080204" pitchFamily="34" charset="-128"/>
              </a:rPr>
              <a:t>.</a:t>
            </a:r>
          </a:p>
        </p:txBody>
      </p:sp>
      <p:sp>
        <p:nvSpPr>
          <p:cNvPr id="10" name="Title 1">
            <a:extLst>
              <a:ext uri="{FF2B5EF4-FFF2-40B4-BE49-F238E27FC236}">
                <a16:creationId xmlns:a16="http://schemas.microsoft.com/office/drawing/2014/main" id="{A8FE688F-B0E2-7447-A818-1F6FE1B378AD}"/>
              </a:ext>
            </a:extLst>
          </p:cNvPr>
          <p:cNvSpPr>
            <a:spLocks noGrp="1"/>
          </p:cNvSpPr>
          <p:nvPr>
            <p:ph type="title"/>
          </p:nvPr>
        </p:nvSpPr>
        <p:spPr>
          <a:xfrm>
            <a:off x="457200" y="117014"/>
            <a:ext cx="8229599" cy="742523"/>
          </a:xfrm>
        </p:spPr>
        <p:txBody>
          <a:bodyPr>
            <a:normAutofit/>
          </a:bodyPr>
          <a:lstStyle/>
          <a:p>
            <a:pPr algn="ctr" eaLnBrk="1" hangingPunct="1"/>
            <a:r>
              <a:rPr lang="es-ES" altLang="es-CR" sz="4000" b="1" dirty="0">
                <a:solidFill>
                  <a:schemeClr val="accent1"/>
                </a:solidFill>
                <a:latin typeface="Century Gothic" panose="020B0502020202020204" pitchFamily="34" charset="0"/>
                <a:ea typeface="ＭＳ Ｐゴシック" panose="020B0600070205080204" pitchFamily="34" charset="-128"/>
              </a:rPr>
              <a:t>Detallamos las variables</a:t>
            </a:r>
          </a:p>
        </p:txBody>
      </p:sp>
      <p:sp>
        <p:nvSpPr>
          <p:cNvPr id="11" name="Slide Number Placeholder 1">
            <a:extLst>
              <a:ext uri="{FF2B5EF4-FFF2-40B4-BE49-F238E27FC236}">
                <a16:creationId xmlns:a16="http://schemas.microsoft.com/office/drawing/2014/main" id="{1BC7D614-5105-7A43-BEF0-1A633526ECA4}"/>
              </a:ext>
            </a:extLst>
          </p:cNvPr>
          <p:cNvSpPr>
            <a:spLocks noGrp="1"/>
          </p:cNvSpPr>
          <p:nvPr>
            <p:ph type="sldNum" sz="quarter" idx="12"/>
          </p:nvPr>
        </p:nvSpPr>
        <p:spPr>
          <a:xfrm>
            <a:off x="6553200" y="4767264"/>
            <a:ext cx="2133600" cy="274637"/>
          </a:xfrm>
        </p:spPr>
        <p:txBody>
          <a:bodyPr/>
          <a:lstStyle/>
          <a:p>
            <a:fld id="{4624E98C-54E1-8F4C-9379-6BF7059E518B}" type="slidenum">
              <a:rPr lang="en-US" altLang="es-CR" smtClean="0"/>
              <a:pPr/>
              <a:t>41</a:t>
            </a:fld>
            <a:endParaRPr lang="en-US" altLang="es-CR"/>
          </a:p>
        </p:txBody>
      </p:sp>
    </p:spTree>
    <p:extLst>
      <p:ext uri="{BB962C8B-B14F-4D97-AF65-F5344CB8AC3E}">
        <p14:creationId xmlns:p14="http://schemas.microsoft.com/office/powerpoint/2010/main" val="351433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text on a white background&#10;&#10;Description automatically generated">
            <a:extLst>
              <a:ext uri="{FF2B5EF4-FFF2-40B4-BE49-F238E27FC236}">
                <a16:creationId xmlns:a16="http://schemas.microsoft.com/office/drawing/2014/main" id="{E6E54E2F-07FC-4949-9736-6FBA4DB83ACA}"/>
              </a:ext>
            </a:extLst>
          </p:cNvPr>
          <p:cNvPicPr>
            <a:picLocks noChangeAspect="1"/>
          </p:cNvPicPr>
          <p:nvPr/>
        </p:nvPicPr>
        <p:blipFill>
          <a:blip r:embed="rId2"/>
          <a:stretch>
            <a:fillRect/>
          </a:stretch>
        </p:blipFill>
        <p:spPr>
          <a:xfrm>
            <a:off x="1722777" y="333375"/>
            <a:ext cx="5698447" cy="4019550"/>
          </a:xfrm>
          <a:prstGeom prst="rect">
            <a:avLst/>
          </a:prstGeom>
        </p:spPr>
      </p:pic>
      <p:sp>
        <p:nvSpPr>
          <p:cNvPr id="11" name="Slide Number Placeholder 1">
            <a:extLst>
              <a:ext uri="{FF2B5EF4-FFF2-40B4-BE49-F238E27FC236}">
                <a16:creationId xmlns:a16="http://schemas.microsoft.com/office/drawing/2014/main" id="{1958E5B0-9149-494A-814B-1C880DAD6B60}"/>
              </a:ext>
            </a:extLst>
          </p:cNvPr>
          <p:cNvSpPr>
            <a:spLocks noGrp="1"/>
          </p:cNvSpPr>
          <p:nvPr>
            <p:ph type="sldNum" sz="quarter" idx="12"/>
          </p:nvPr>
        </p:nvSpPr>
        <p:spPr>
          <a:xfrm>
            <a:off x="6553200" y="4767264"/>
            <a:ext cx="2133600" cy="274637"/>
          </a:xfrm>
        </p:spPr>
        <p:txBody>
          <a:bodyPr/>
          <a:lstStyle/>
          <a:p>
            <a:fld id="{4624E98C-54E1-8F4C-9379-6BF7059E518B}" type="slidenum">
              <a:rPr lang="en-US" altLang="es-CR" smtClean="0"/>
              <a:pPr/>
              <a:t>42</a:t>
            </a:fld>
            <a:endParaRPr lang="en-US" altLang="es-CR"/>
          </a:p>
        </p:txBody>
      </p:sp>
    </p:spTree>
    <p:extLst>
      <p:ext uri="{BB962C8B-B14F-4D97-AF65-F5344CB8AC3E}">
        <p14:creationId xmlns:p14="http://schemas.microsoft.com/office/powerpoint/2010/main" val="1964519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bwMode="auto">
          <a:xfrm>
            <a:off x="1657350" y="1955007"/>
            <a:ext cx="5829300" cy="1102519"/>
          </a:xfrm>
          <a:noFill/>
          <a:ln>
            <a:miter lim="800000"/>
            <a:headEnd/>
            <a:tailEnd/>
          </a:ln>
        </p:spPr>
        <p:txBody>
          <a:bodyPr vert="horz" wrap="square" lIns="68580" tIns="34290" rIns="68580" bIns="34290" numCol="1" rtlCol="0" anchor="t" anchorCtr="0" compatLnSpc="1">
            <a:prstTxWarp prst="textNoShape">
              <a:avLst/>
            </a:prstTxWarp>
            <a:normAutofit/>
          </a:bodyPr>
          <a:lstStyle/>
          <a:p>
            <a:pPr eaLnBrk="1" hangingPunct="1"/>
            <a:r>
              <a:rPr lang="en-US" dirty="0" err="1"/>
              <a:t>Muchas</a:t>
            </a:r>
            <a:r>
              <a:rPr lang="en-US"/>
              <a:t> Gracias</a:t>
            </a:r>
            <a:r>
              <a:rPr lang="en-US" dirty="0"/>
              <a:t>….</a:t>
            </a:r>
            <a:endParaRPr lang="es-ES" dirty="0"/>
          </a:p>
        </p:txBody>
      </p:sp>
      <p:sp>
        <p:nvSpPr>
          <p:cNvPr id="2" name="Marcador de número de diapositiva 1">
            <a:extLst>
              <a:ext uri="{FF2B5EF4-FFF2-40B4-BE49-F238E27FC236}">
                <a16:creationId xmlns:a16="http://schemas.microsoft.com/office/drawing/2014/main" id="{5BC95883-CCC0-1B46-95C7-1B4D8B445829}"/>
              </a:ext>
            </a:extLst>
          </p:cNvPr>
          <p:cNvSpPr>
            <a:spLocks noGrp="1"/>
          </p:cNvSpPr>
          <p:nvPr>
            <p:ph type="sldNum" sz="quarter" idx="12"/>
          </p:nvPr>
        </p:nvSpPr>
        <p:spPr/>
        <p:txBody>
          <a:bodyPr/>
          <a:lstStyle/>
          <a:p>
            <a:fld id="{5EFEC74F-3214-8F4B-858F-7B6E85B55AA4}" type="slidenum">
              <a:rPr lang="en-US" altLang="es-CR" smtClean="0"/>
              <a:pPr/>
              <a:t>43</a:t>
            </a:fld>
            <a:endParaRPr lang="en-US" altLang="es-CR"/>
          </a:p>
        </p:txBody>
      </p:sp>
    </p:spTree>
    <p:extLst>
      <p:ext uri="{BB962C8B-B14F-4D97-AF65-F5344CB8AC3E}">
        <p14:creationId xmlns:p14="http://schemas.microsoft.com/office/powerpoint/2010/main" val="198227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p:txBody>
          <a:bodyPr/>
          <a:lstStyle/>
          <a:p>
            <a:pPr marL="571500" indent="-571500" algn="l">
              <a:buFont typeface="Arial" panose="020B0604020202020204" pitchFamily="34" charset="0"/>
              <a:buChar char="•"/>
            </a:pPr>
            <a:r>
              <a:rPr lang="es-CR" sz="2400" dirty="0">
                <a:solidFill>
                  <a:srgbClr val="595959"/>
                </a:solidFill>
                <a:latin typeface="Myriad Pro" panose="020B0503030403020204" pitchFamily="34" charset="0"/>
                <a:ea typeface="ＭＳ Ｐゴシック" panose="020B0600070205080204" pitchFamily="34" charset="-128"/>
              </a:rPr>
              <a:t>Vectores (tensores 1D)</a:t>
            </a:r>
            <a:endParaRPr lang="es-CR" sz="2400" dirty="0"/>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1200149"/>
            <a:ext cx="8229600" cy="1117749"/>
          </a:xfrm>
        </p:spPr>
        <p:txBody>
          <a:bodyPr/>
          <a:lstStyle/>
          <a:p>
            <a:pPr marL="0" indent="0">
              <a:buNone/>
            </a:pPr>
            <a:r>
              <a:rPr lang="es-CR" sz="1600" dirty="0">
                <a:solidFill>
                  <a:srgbClr val="595959"/>
                </a:solidFill>
                <a:latin typeface="Myriad Pro" panose="020B0503030403020204" pitchFamily="34" charset="0"/>
                <a:ea typeface="ＭＳ Ｐゴシック" panose="020B0600070205080204" pitchFamily="34" charset="-128"/>
              </a:rPr>
              <a:t>Un arreglo de números se llama vector, o tensor 1D. Un tensor 1D tiene exactamente un eje.</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r>
              <a:rPr lang="es-CR" sz="1600" dirty="0">
                <a:solidFill>
                  <a:srgbClr val="595959"/>
                </a:solidFill>
                <a:latin typeface="Myriad Pro" panose="020B0503030403020204" pitchFamily="34" charset="0"/>
                <a:ea typeface="ＭＳ Ｐゴシック" panose="020B0600070205080204" pitchFamily="34" charset="-128"/>
              </a:rPr>
              <a:t>Aquí hay un vector </a:t>
            </a:r>
            <a:r>
              <a:rPr lang="es-CR" sz="1600" dirty="0">
                <a:solidFill>
                  <a:srgbClr val="595959"/>
                </a:solidFill>
                <a:latin typeface="Andale Mono" panose="020B0509000000000004" pitchFamily="49" charset="0"/>
                <a:ea typeface="ＭＳ Ｐゴシック" panose="020B0600070205080204" pitchFamily="34" charset="-128"/>
              </a:rPr>
              <a:t>Numpy</a:t>
            </a:r>
            <a:r>
              <a:rPr lang="es-CR" sz="1600" dirty="0">
                <a:solidFill>
                  <a:srgbClr val="595959"/>
                </a:solidFill>
                <a:latin typeface="Myriad Pro" panose="020B0503030403020204" pitchFamily="34" charset="0"/>
                <a:ea typeface="ＭＳ Ｐゴシック" panose="020B0600070205080204" pitchFamily="34" charset="-128"/>
              </a:rPr>
              <a:t>:</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5</a:t>
            </a:fld>
            <a:endParaRPr lang="en-US" altLang="es-CR"/>
          </a:p>
        </p:txBody>
      </p:sp>
      <p:pic>
        <p:nvPicPr>
          <p:cNvPr id="7" name="Imagen 6" descr="Imagen que contiene Patrón de fondo&#10;&#10;Descripción generada automáticamente">
            <a:extLst>
              <a:ext uri="{FF2B5EF4-FFF2-40B4-BE49-F238E27FC236}">
                <a16:creationId xmlns:a16="http://schemas.microsoft.com/office/drawing/2014/main" id="{8ACEE9CE-0494-7842-9F7A-3754E5F8CAF2}"/>
              </a:ext>
            </a:extLst>
          </p:cNvPr>
          <p:cNvPicPr/>
          <p:nvPr/>
        </p:nvPicPr>
        <p:blipFill>
          <a:blip r:embed="rId2"/>
          <a:stretch>
            <a:fillRect/>
          </a:stretch>
        </p:blipFill>
        <p:spPr>
          <a:xfrm>
            <a:off x="457200" y="2453466"/>
            <a:ext cx="5274945" cy="795655"/>
          </a:xfrm>
          <a:prstGeom prst="rect">
            <a:avLst/>
          </a:prstGeom>
        </p:spPr>
      </p:pic>
      <p:sp>
        <p:nvSpPr>
          <p:cNvPr id="5" name="CuadroTexto 4">
            <a:extLst>
              <a:ext uri="{FF2B5EF4-FFF2-40B4-BE49-F238E27FC236}">
                <a16:creationId xmlns:a16="http://schemas.microsoft.com/office/drawing/2014/main" id="{ADDBEE84-0DF0-2348-97A2-961990661CC0}"/>
              </a:ext>
            </a:extLst>
          </p:cNvPr>
          <p:cNvSpPr txBox="1"/>
          <p:nvPr/>
        </p:nvSpPr>
        <p:spPr>
          <a:xfrm>
            <a:off x="457200" y="3530009"/>
            <a:ext cx="7910623" cy="1354217"/>
          </a:xfrm>
          <a:prstGeom prst="rect">
            <a:avLst/>
          </a:prstGeom>
          <a:noFill/>
        </p:spPr>
        <p:txBody>
          <a:bodyPr wrap="square" rtlCol="0">
            <a:spAutoFit/>
          </a:bodyPr>
          <a:lstStyle/>
          <a:p>
            <a:r>
              <a:rPr lang="es-CR" sz="1600" dirty="0">
                <a:solidFill>
                  <a:srgbClr val="595959"/>
                </a:solidFill>
                <a:latin typeface="Myriad Pro" panose="020B0503030403020204" pitchFamily="34" charset="0"/>
              </a:rPr>
              <a:t>Este vector tiene cuatro entradas, por eso se llama vector de 4 dimensiones. No hay que confundir un vector 4D con un tensor 4D. Un vector 4D tiene solo un eje y cuatro dimensiones a lo largo de su eje, mientras que un tensor 4D tiene 4 ejes y cualquier número de dimensiones a lo largo de cada eje. </a:t>
            </a:r>
          </a:p>
          <a:p>
            <a:endParaRPr lang="es-CR" dirty="0"/>
          </a:p>
        </p:txBody>
      </p:sp>
    </p:spTree>
    <p:extLst>
      <p:ext uri="{BB962C8B-B14F-4D97-AF65-F5344CB8AC3E}">
        <p14:creationId xmlns:p14="http://schemas.microsoft.com/office/powerpoint/2010/main" val="1459880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p:txBody>
          <a:bodyPr/>
          <a:lstStyle/>
          <a:p>
            <a:pPr marL="571500" indent="-571500" algn="l">
              <a:buFont typeface="Arial" panose="020B0604020202020204" pitchFamily="34" charset="0"/>
              <a:buChar char="•"/>
            </a:pPr>
            <a:r>
              <a:rPr lang="es-CR" sz="2400" dirty="0">
                <a:solidFill>
                  <a:srgbClr val="595959"/>
                </a:solidFill>
                <a:latin typeface="Myriad Pro" panose="020B0503030403020204" pitchFamily="34" charset="0"/>
                <a:ea typeface="ＭＳ Ｐゴシック" panose="020B0600070205080204" pitchFamily="34" charset="-128"/>
              </a:rPr>
              <a:t>Matrices (tensores 2D)</a:t>
            </a:r>
            <a:endParaRPr lang="es-CR" sz="2400" dirty="0"/>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1200149"/>
            <a:ext cx="8229600" cy="1117749"/>
          </a:xfrm>
        </p:spPr>
        <p:txBody>
          <a:bodyPr/>
          <a:lstStyle/>
          <a:p>
            <a:pPr marL="0" indent="0">
              <a:buNone/>
            </a:pPr>
            <a:r>
              <a:rPr lang="es-CR" sz="1600" dirty="0">
                <a:solidFill>
                  <a:srgbClr val="595959"/>
                </a:solidFill>
                <a:latin typeface="Myriad Pro" panose="020B0503030403020204" pitchFamily="34" charset="0"/>
                <a:ea typeface="ＭＳ Ｐゴシック" panose="020B0600070205080204" pitchFamily="34" charset="-128"/>
              </a:rPr>
              <a:t>Un arreglo de vectores es una matriz, o tensor 2D. Una matriz tiene dos ejes (filas y columnas). Podemos visualizarla como una cuadrícula de rectangular de números.</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r>
              <a:rPr lang="es-CR" sz="1600" dirty="0">
                <a:solidFill>
                  <a:srgbClr val="595959"/>
                </a:solidFill>
                <a:latin typeface="Myriad Pro" panose="020B0503030403020204" pitchFamily="34" charset="0"/>
                <a:ea typeface="ＭＳ Ｐゴシック" panose="020B0600070205080204" pitchFamily="34" charset="-128"/>
              </a:rPr>
              <a:t>Esto es una matriz </a:t>
            </a:r>
            <a:r>
              <a:rPr lang="es-CR" sz="1600" dirty="0">
                <a:solidFill>
                  <a:srgbClr val="595959"/>
                </a:solidFill>
                <a:latin typeface="Andale Mono" panose="020B0509000000000004" pitchFamily="49" charset="0"/>
                <a:ea typeface="ＭＳ Ｐゴシック" panose="020B0600070205080204" pitchFamily="34" charset="-128"/>
              </a:rPr>
              <a:t>Numpy</a:t>
            </a:r>
            <a:r>
              <a:rPr lang="es-CR" sz="1600" dirty="0">
                <a:solidFill>
                  <a:srgbClr val="595959"/>
                </a:solidFill>
                <a:latin typeface="Myriad Pro" panose="020B0503030403020204" pitchFamily="34" charset="0"/>
                <a:ea typeface="ＭＳ Ｐゴシック" panose="020B0600070205080204" pitchFamily="34" charset="-128"/>
              </a:rPr>
              <a:t>:</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6</a:t>
            </a:fld>
            <a:endParaRPr lang="en-US" altLang="es-CR"/>
          </a:p>
        </p:txBody>
      </p:sp>
      <p:pic>
        <p:nvPicPr>
          <p:cNvPr id="8" name="Imagen 7">
            <a:extLst>
              <a:ext uri="{FF2B5EF4-FFF2-40B4-BE49-F238E27FC236}">
                <a16:creationId xmlns:a16="http://schemas.microsoft.com/office/drawing/2014/main" id="{283667AA-464B-394A-ACE0-A72361D62D1B}"/>
              </a:ext>
            </a:extLst>
          </p:cNvPr>
          <p:cNvPicPr/>
          <p:nvPr/>
        </p:nvPicPr>
        <p:blipFill>
          <a:blip r:embed="rId2"/>
          <a:stretch>
            <a:fillRect/>
          </a:stretch>
        </p:blipFill>
        <p:spPr>
          <a:xfrm>
            <a:off x="457201" y="2657889"/>
            <a:ext cx="5178056" cy="479425"/>
          </a:xfrm>
          <a:prstGeom prst="rect">
            <a:avLst/>
          </a:prstGeom>
        </p:spPr>
      </p:pic>
      <p:sp>
        <p:nvSpPr>
          <p:cNvPr id="6" name="CuadroTexto 5">
            <a:extLst>
              <a:ext uri="{FF2B5EF4-FFF2-40B4-BE49-F238E27FC236}">
                <a16:creationId xmlns:a16="http://schemas.microsoft.com/office/drawing/2014/main" id="{1049434D-D9BD-5A46-BC18-8A8E0AF75D32}"/>
              </a:ext>
            </a:extLst>
          </p:cNvPr>
          <p:cNvSpPr txBox="1"/>
          <p:nvPr/>
        </p:nvSpPr>
        <p:spPr>
          <a:xfrm>
            <a:off x="457200" y="3338623"/>
            <a:ext cx="7389628" cy="830997"/>
          </a:xfrm>
          <a:prstGeom prst="rect">
            <a:avLst/>
          </a:prstGeom>
          <a:noFill/>
        </p:spPr>
        <p:txBody>
          <a:bodyPr wrap="square" rtlCol="0">
            <a:spAutoFit/>
          </a:bodyPr>
          <a:lstStyle/>
          <a:p>
            <a:r>
              <a:rPr lang="es-CR" sz="1600" dirty="0">
                <a:solidFill>
                  <a:srgbClr val="595959"/>
                </a:solidFill>
                <a:latin typeface="Myriad Pro" panose="020B0503030403020204" pitchFamily="34" charset="0"/>
              </a:rPr>
              <a:t>Las entradas del primer eje son las </a:t>
            </a:r>
            <a:r>
              <a:rPr lang="es-CR" sz="1600" b="1" dirty="0">
                <a:solidFill>
                  <a:srgbClr val="595959"/>
                </a:solidFill>
                <a:latin typeface="Myriad Pro" panose="020B0503030403020204" pitchFamily="34" charset="0"/>
              </a:rPr>
              <a:t>filas</a:t>
            </a:r>
            <a:r>
              <a:rPr lang="es-CR" sz="1600" dirty="0">
                <a:solidFill>
                  <a:srgbClr val="595959"/>
                </a:solidFill>
                <a:latin typeface="Myriad Pro" panose="020B0503030403020204" pitchFamily="34" charset="0"/>
              </a:rPr>
              <a:t>, y las entradas del segundo eje son las </a:t>
            </a:r>
            <a:r>
              <a:rPr lang="es-CR" sz="1600" b="1" dirty="0">
                <a:solidFill>
                  <a:srgbClr val="595959"/>
                </a:solidFill>
                <a:latin typeface="Myriad Pro" panose="020B0503030403020204" pitchFamily="34" charset="0"/>
              </a:rPr>
              <a:t>columnas</a:t>
            </a:r>
            <a:r>
              <a:rPr lang="es-CR" sz="1600" dirty="0">
                <a:solidFill>
                  <a:srgbClr val="595959"/>
                </a:solidFill>
                <a:latin typeface="Myriad Pro" panose="020B0503030403020204" pitchFamily="34" charset="0"/>
              </a:rPr>
              <a:t>. En este ejemplo, </a:t>
            </a:r>
            <a:r>
              <a:rPr lang="es-CR" sz="1600" dirty="0">
                <a:solidFill>
                  <a:srgbClr val="595959"/>
                </a:solidFill>
                <a:latin typeface="Andale Mono" panose="020B0509000000000004" pitchFamily="49" charset="0"/>
              </a:rPr>
              <a:t>[7, 80, 4, 38, 2] </a:t>
            </a:r>
            <a:r>
              <a:rPr lang="es-CR" sz="1600" dirty="0">
                <a:solidFill>
                  <a:srgbClr val="595959"/>
                </a:solidFill>
                <a:latin typeface="Myriad Pro" panose="020B0503030403020204" pitchFamily="34" charset="0"/>
              </a:rPr>
              <a:t>es la primera fila de x, y </a:t>
            </a:r>
            <a:r>
              <a:rPr lang="es-CR" sz="1600" dirty="0">
                <a:solidFill>
                  <a:srgbClr val="595959"/>
                </a:solidFill>
                <a:latin typeface="Andale Mono" panose="020B0509000000000004" pitchFamily="49" charset="0"/>
              </a:rPr>
              <a:t>[7, 4, 5]</a:t>
            </a:r>
            <a:r>
              <a:rPr lang="es-CR" sz="1600" dirty="0">
                <a:solidFill>
                  <a:srgbClr val="595959"/>
                </a:solidFill>
                <a:latin typeface="Myriad Pro" panose="020B0503030403020204" pitchFamily="34" charset="0"/>
              </a:rPr>
              <a:t> la primera columna.</a:t>
            </a:r>
            <a:endParaRPr lang="es-CR" sz="1600" dirty="0"/>
          </a:p>
        </p:txBody>
      </p:sp>
    </p:spTree>
    <p:extLst>
      <p:ext uri="{BB962C8B-B14F-4D97-AF65-F5344CB8AC3E}">
        <p14:creationId xmlns:p14="http://schemas.microsoft.com/office/powerpoint/2010/main" val="84704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p:txBody>
          <a:bodyPr/>
          <a:lstStyle/>
          <a:p>
            <a:pPr marL="571500" indent="-571500" algn="l">
              <a:buFont typeface="Arial" panose="020B0604020202020204" pitchFamily="34" charset="0"/>
              <a:buChar char="•"/>
            </a:pPr>
            <a:r>
              <a:rPr lang="es-CR" sz="2400" dirty="0">
                <a:solidFill>
                  <a:srgbClr val="595959"/>
                </a:solidFill>
                <a:latin typeface="Myriad Pro" panose="020B0503030403020204" pitchFamily="34" charset="0"/>
                <a:ea typeface="ＭＳ Ｐゴシック" panose="020B0600070205080204" pitchFamily="34" charset="-128"/>
              </a:rPr>
              <a:t>Tensores 3D y tensores de más dimensiones</a:t>
            </a:r>
            <a:endParaRPr lang="es-CR" sz="2400" dirty="0"/>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1200149"/>
            <a:ext cx="8229600" cy="1117749"/>
          </a:xfrm>
        </p:spPr>
        <p:txBody>
          <a:bodyPr/>
          <a:lstStyle/>
          <a:p>
            <a:pPr marL="0" indent="0">
              <a:buNone/>
            </a:pPr>
            <a:r>
              <a:rPr lang="es-CR" sz="1600" dirty="0">
                <a:solidFill>
                  <a:srgbClr val="595959"/>
                </a:solidFill>
                <a:latin typeface="Myriad Pro" panose="020B0503030403020204" pitchFamily="34" charset="0"/>
                <a:ea typeface="ＭＳ Ｐゴシック" panose="020B0600070205080204" pitchFamily="34" charset="-128"/>
              </a:rPr>
              <a:t>Si empaquetamos dichas matrices en una nueva matriz, obtenemos un tensor 3D, que se puede interpretar visualmente como un cubo de números. A continuación, un tensor 3D de </a:t>
            </a:r>
            <a:r>
              <a:rPr lang="es-CR" sz="1600" dirty="0">
                <a:solidFill>
                  <a:srgbClr val="595959"/>
                </a:solidFill>
                <a:latin typeface="Andale Mono" panose="020B0509000000000004" pitchFamily="49" charset="0"/>
                <a:ea typeface="ＭＳ Ｐゴシック" panose="020B0600070205080204" pitchFamily="34" charset="-128"/>
              </a:rPr>
              <a:t>Numpy</a:t>
            </a:r>
            <a:r>
              <a:rPr lang="es-CR" sz="1600" dirty="0">
                <a:solidFill>
                  <a:srgbClr val="595959"/>
                </a:solidFill>
                <a:latin typeface="Myriad Pro" panose="020B0503030403020204" pitchFamily="34" charset="0"/>
                <a:ea typeface="ＭＳ Ｐゴシック" panose="020B0600070205080204" pitchFamily="34" charset="-128"/>
              </a:rPr>
              <a:t>:</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7</a:t>
            </a:fld>
            <a:endParaRPr lang="en-US" altLang="es-CR"/>
          </a:p>
        </p:txBody>
      </p:sp>
      <p:sp>
        <p:nvSpPr>
          <p:cNvPr id="6" name="CuadroTexto 5">
            <a:extLst>
              <a:ext uri="{FF2B5EF4-FFF2-40B4-BE49-F238E27FC236}">
                <a16:creationId xmlns:a16="http://schemas.microsoft.com/office/drawing/2014/main" id="{1049434D-D9BD-5A46-BC18-8A8E0AF75D32}"/>
              </a:ext>
            </a:extLst>
          </p:cNvPr>
          <p:cNvSpPr txBox="1"/>
          <p:nvPr/>
        </p:nvSpPr>
        <p:spPr>
          <a:xfrm>
            <a:off x="457200" y="3338623"/>
            <a:ext cx="7389628" cy="830997"/>
          </a:xfrm>
          <a:prstGeom prst="rect">
            <a:avLst/>
          </a:prstGeom>
          <a:noFill/>
        </p:spPr>
        <p:txBody>
          <a:bodyPr wrap="square" rtlCol="0">
            <a:spAutoFit/>
          </a:bodyPr>
          <a:lstStyle/>
          <a:p>
            <a:r>
              <a:rPr lang="es-CR" sz="1600" dirty="0">
                <a:solidFill>
                  <a:srgbClr val="595959"/>
                </a:solidFill>
                <a:latin typeface="Myriad Pro" panose="020B0503030403020204" pitchFamily="34" charset="0"/>
              </a:rPr>
              <a:t>Empaquetando tensores 3D en una matriz, creamos tensores 4D, y así sucesivamente. En Deep </a:t>
            </a:r>
            <a:r>
              <a:rPr lang="es-CR" sz="1600" dirty="0" err="1">
                <a:solidFill>
                  <a:srgbClr val="595959"/>
                </a:solidFill>
                <a:latin typeface="Myriad Pro" panose="020B0503030403020204" pitchFamily="34" charset="0"/>
              </a:rPr>
              <a:t>Learning</a:t>
            </a:r>
            <a:r>
              <a:rPr lang="es-CR" sz="1600" dirty="0">
                <a:solidFill>
                  <a:srgbClr val="595959"/>
                </a:solidFill>
                <a:latin typeface="Myriad Pro" panose="020B0503030403020204" pitchFamily="34" charset="0"/>
              </a:rPr>
              <a:t>, generalmente manipularemos tensores desde 0D a 4D, aunque podríamos subir a 5D si se procesan datos de video.</a:t>
            </a:r>
            <a:endParaRPr lang="es-CR" sz="1600" dirty="0"/>
          </a:p>
        </p:txBody>
      </p:sp>
      <p:pic>
        <p:nvPicPr>
          <p:cNvPr id="10" name="Imagen 9" descr="Texto&#10;&#10;Descripción generada automáticamente">
            <a:extLst>
              <a:ext uri="{FF2B5EF4-FFF2-40B4-BE49-F238E27FC236}">
                <a16:creationId xmlns:a16="http://schemas.microsoft.com/office/drawing/2014/main" id="{A34AA4D3-54C5-D146-93B2-4A601CA06579}"/>
              </a:ext>
            </a:extLst>
          </p:cNvPr>
          <p:cNvPicPr/>
          <p:nvPr/>
        </p:nvPicPr>
        <p:blipFill>
          <a:blip r:embed="rId2"/>
          <a:stretch>
            <a:fillRect/>
          </a:stretch>
        </p:blipFill>
        <p:spPr>
          <a:xfrm>
            <a:off x="457200" y="2259015"/>
            <a:ext cx="5274945" cy="963930"/>
          </a:xfrm>
          <a:prstGeom prst="rect">
            <a:avLst/>
          </a:prstGeom>
        </p:spPr>
      </p:pic>
    </p:spTree>
    <p:extLst>
      <p:ext uri="{BB962C8B-B14F-4D97-AF65-F5344CB8AC3E}">
        <p14:creationId xmlns:p14="http://schemas.microsoft.com/office/powerpoint/2010/main" val="45244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a:xfrm>
            <a:off x="457200" y="0"/>
            <a:ext cx="8229600" cy="857250"/>
          </a:xfrm>
        </p:spPr>
        <p:txBody>
          <a:bodyPr/>
          <a:lstStyle/>
          <a:p>
            <a:r>
              <a:rPr lang="es-ES" altLang="es-CR" sz="3200" b="1" dirty="0">
                <a:solidFill>
                  <a:srgbClr val="7F7F7F"/>
                </a:solidFill>
                <a:latin typeface="Century Gothic" panose="020B0502020202020204" pitchFamily="34" charset="0"/>
                <a:ea typeface="ＭＳ Ｐゴシック" panose="020B0600070205080204" pitchFamily="34" charset="-128"/>
              </a:rPr>
              <a:t>Atributos Clave</a:t>
            </a:r>
            <a:endParaRPr lang="es-CR" sz="3200" b="1" dirty="0">
              <a:latin typeface="Century Gothic" panose="020B0502020202020204" pitchFamily="34" charset="0"/>
            </a:endParaRPr>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683087"/>
            <a:ext cx="8229600" cy="4292895"/>
          </a:xfrm>
        </p:spPr>
        <p:txBody>
          <a:bodyPr/>
          <a:lstStyle/>
          <a:p>
            <a:pPr marL="0" indent="0">
              <a:buNone/>
            </a:pPr>
            <a:r>
              <a:rPr lang="es-CR" sz="1600" dirty="0">
                <a:solidFill>
                  <a:srgbClr val="595959"/>
                </a:solidFill>
                <a:latin typeface="Myriad Pro" panose="020B0503030403020204" pitchFamily="34" charset="0"/>
                <a:ea typeface="ＭＳ Ｐゴシック" panose="020B0600070205080204" pitchFamily="34" charset="-128"/>
              </a:rPr>
              <a:t>Un tensor es definido por tres atributos clave:</a:t>
            </a: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r>
              <a:rPr lang="es-CR" sz="1600" i="1" dirty="0">
                <a:solidFill>
                  <a:srgbClr val="595959"/>
                </a:solidFill>
                <a:latin typeface="Myriad Pro" panose="020B0503030403020204" pitchFamily="34" charset="0"/>
                <a:ea typeface="ＭＳ Ｐゴシック" panose="020B0600070205080204" pitchFamily="34" charset="-128"/>
              </a:rPr>
              <a:t>Número de ejes (rango): </a:t>
            </a:r>
            <a:r>
              <a:rPr lang="es-CR" sz="1600" dirty="0">
                <a:solidFill>
                  <a:srgbClr val="595959"/>
                </a:solidFill>
                <a:latin typeface="Myriad Pro" panose="020B0503030403020204" pitchFamily="34" charset="0"/>
                <a:ea typeface="ＭＳ Ｐゴシック" panose="020B0600070205080204" pitchFamily="34" charset="-128"/>
              </a:rPr>
              <a:t>Por ejemplo, un tensor 3D tiene tres ejes, y una matriz tiene dos ejes.  Esto también se le conoce como la </a:t>
            </a:r>
            <a:r>
              <a:rPr lang="es-CR" sz="1600" dirty="0">
                <a:solidFill>
                  <a:srgbClr val="595959"/>
                </a:solidFill>
                <a:latin typeface="Andale Mono" panose="020B0509000000000004" pitchFamily="49" charset="0"/>
                <a:ea typeface="ＭＳ Ｐゴシック" panose="020B0600070205080204" pitchFamily="34" charset="-128"/>
              </a:rPr>
              <a:t>ndim</a:t>
            </a:r>
            <a:r>
              <a:rPr lang="es-CR" sz="1600" dirty="0">
                <a:solidFill>
                  <a:srgbClr val="595959"/>
                </a:solidFill>
                <a:latin typeface="Myriad Pro" panose="020B0503030403020204" pitchFamily="34" charset="0"/>
                <a:ea typeface="ＭＳ Ｐゴシック" panose="020B0600070205080204" pitchFamily="34" charset="-128"/>
              </a:rPr>
              <a:t> del tensor en librerías de </a:t>
            </a:r>
            <a:r>
              <a:rPr lang="es-CR" sz="1600" dirty="0">
                <a:solidFill>
                  <a:srgbClr val="595959"/>
                </a:solidFill>
                <a:latin typeface="Andale Mono" panose="020B0509000000000004" pitchFamily="49" charset="0"/>
                <a:ea typeface="ＭＳ Ｐゴシック" panose="020B0600070205080204" pitchFamily="34" charset="-128"/>
              </a:rPr>
              <a:t>Python</a:t>
            </a:r>
            <a:r>
              <a:rPr lang="es-CR" sz="1600" dirty="0">
                <a:solidFill>
                  <a:srgbClr val="595959"/>
                </a:solidFill>
                <a:latin typeface="Myriad Pro" panose="020B0503030403020204" pitchFamily="34" charset="0"/>
                <a:ea typeface="ＭＳ Ｐゴシック" panose="020B0600070205080204" pitchFamily="34" charset="-128"/>
              </a:rPr>
              <a:t> como </a:t>
            </a:r>
            <a:r>
              <a:rPr lang="es-CR" sz="1600" dirty="0">
                <a:solidFill>
                  <a:srgbClr val="595959"/>
                </a:solidFill>
                <a:latin typeface="Andale Mono" panose="020B0509000000000004" pitchFamily="49" charset="0"/>
                <a:ea typeface="ＭＳ Ｐゴシック" panose="020B0600070205080204" pitchFamily="34" charset="-128"/>
              </a:rPr>
              <a:t>Numpy</a:t>
            </a:r>
            <a:r>
              <a:rPr lang="es-CR" sz="1600" dirty="0">
                <a:solidFill>
                  <a:srgbClr val="595959"/>
                </a:solidFill>
                <a:latin typeface="Myriad Pro" panose="020B0503030403020204" pitchFamily="34" charset="0"/>
                <a:ea typeface="ＭＳ Ｐゴシック" panose="020B0600070205080204" pitchFamily="34" charset="-128"/>
              </a:rPr>
              <a:t>.</a:t>
            </a: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r>
              <a:rPr lang="es-CR" sz="1600" i="1" dirty="0">
                <a:solidFill>
                  <a:srgbClr val="595959"/>
                </a:solidFill>
                <a:latin typeface="Myriad Pro" panose="020B0503030403020204" pitchFamily="34" charset="0"/>
                <a:ea typeface="ＭＳ Ｐゴシック" panose="020B0600070205080204" pitchFamily="34" charset="-128"/>
              </a:rPr>
              <a:t>Forma:</a:t>
            </a:r>
            <a:r>
              <a:rPr lang="es-CR" sz="1600" dirty="0">
                <a:solidFill>
                  <a:srgbClr val="595959"/>
                </a:solidFill>
                <a:latin typeface="Myriad Pro" panose="020B0503030403020204" pitchFamily="34" charset="0"/>
                <a:ea typeface="ＭＳ Ｐゴシック" panose="020B0600070205080204" pitchFamily="34" charset="-128"/>
              </a:rPr>
              <a:t> Esto es una </a:t>
            </a:r>
            <a:r>
              <a:rPr lang="es-CR" sz="1600" dirty="0" err="1">
                <a:solidFill>
                  <a:srgbClr val="595959"/>
                </a:solidFill>
                <a:latin typeface="Myriad Pro" panose="020B0503030403020204" pitchFamily="34" charset="0"/>
                <a:ea typeface="ＭＳ Ｐゴシック" panose="020B0600070205080204" pitchFamily="34" charset="-128"/>
              </a:rPr>
              <a:t>tupla</a:t>
            </a:r>
            <a:r>
              <a:rPr lang="es-CR" sz="1600" dirty="0">
                <a:solidFill>
                  <a:srgbClr val="595959"/>
                </a:solidFill>
                <a:latin typeface="Myriad Pro" panose="020B0503030403020204" pitchFamily="34" charset="0"/>
                <a:ea typeface="ＭＳ Ｐゴシック" panose="020B0600070205080204" pitchFamily="34" charset="-128"/>
              </a:rPr>
              <a:t> de enteros que describe cuantas dimensiones tiene el tensor a lo largo de cada eje. Por ejemplo, la matriz anterior tenía forma </a:t>
            </a:r>
            <a:r>
              <a:rPr lang="es-CR" sz="1600" dirty="0">
                <a:solidFill>
                  <a:srgbClr val="595959"/>
                </a:solidFill>
                <a:latin typeface="Andale Mono" panose="020B0509000000000004" pitchFamily="49" charset="0"/>
                <a:ea typeface="ＭＳ Ｐゴシック" panose="020B0600070205080204" pitchFamily="34" charset="-128"/>
              </a:rPr>
              <a:t>(3,5)</a:t>
            </a:r>
            <a:r>
              <a:rPr lang="es-CR" sz="1600" dirty="0">
                <a:solidFill>
                  <a:srgbClr val="595959"/>
                </a:solidFill>
                <a:latin typeface="Myriad Pro" panose="020B0503030403020204" pitchFamily="34" charset="0"/>
                <a:ea typeface="ＭＳ Ｐゴシック" panose="020B0600070205080204" pitchFamily="34" charset="-128"/>
              </a:rPr>
              <a:t>, y el tensor 3D tenía forma </a:t>
            </a:r>
            <a:r>
              <a:rPr lang="es-CR" sz="1600" dirty="0">
                <a:solidFill>
                  <a:srgbClr val="595959"/>
                </a:solidFill>
                <a:latin typeface="Andale Mono" panose="020B0509000000000004" pitchFamily="49" charset="0"/>
                <a:ea typeface="ＭＳ Ｐゴシック" panose="020B0600070205080204" pitchFamily="34" charset="-128"/>
              </a:rPr>
              <a:t>(3,3,5). </a:t>
            </a:r>
            <a:r>
              <a:rPr lang="es-CR" sz="1600" dirty="0">
                <a:solidFill>
                  <a:srgbClr val="595959"/>
                </a:solidFill>
                <a:latin typeface="Myriad Pro" panose="020B0503030403020204" pitchFamily="34" charset="0"/>
                <a:ea typeface="ＭＳ Ｐゴシック" panose="020B0600070205080204" pitchFamily="34" charset="-128"/>
              </a:rPr>
              <a:t>Además, un vector tiene forma con un solo elemento, como </a:t>
            </a:r>
            <a:r>
              <a:rPr lang="es-CR" sz="1600" dirty="0">
                <a:solidFill>
                  <a:srgbClr val="595959"/>
                </a:solidFill>
                <a:latin typeface="Andale Mono" panose="020B0509000000000004" pitchFamily="49" charset="0"/>
                <a:ea typeface="ＭＳ Ｐゴシック" panose="020B0600070205080204" pitchFamily="34" charset="-128"/>
              </a:rPr>
              <a:t>(5,)</a:t>
            </a:r>
            <a:r>
              <a:rPr lang="es-CR" sz="1600" dirty="0">
                <a:solidFill>
                  <a:srgbClr val="595959"/>
                </a:solidFill>
                <a:latin typeface="Myriad Pro" panose="020B0503030403020204" pitchFamily="34" charset="0"/>
                <a:ea typeface="ＭＳ Ｐゴシック" panose="020B0600070205080204" pitchFamily="34" charset="-128"/>
              </a:rPr>
              <a:t> y un escalar tiene forma vacía, </a:t>
            </a:r>
            <a:r>
              <a:rPr lang="es-CR" sz="1600" dirty="0">
                <a:solidFill>
                  <a:srgbClr val="595959"/>
                </a:solidFill>
                <a:latin typeface="Andale Mono" panose="020B0509000000000004" pitchFamily="49" charset="0"/>
                <a:ea typeface="ＭＳ Ｐゴシック" panose="020B0600070205080204" pitchFamily="34" charset="-128"/>
              </a:rPr>
              <a:t>()</a:t>
            </a:r>
            <a:r>
              <a:rPr lang="es-CR" sz="1600" dirty="0">
                <a:solidFill>
                  <a:srgbClr val="595959"/>
                </a:solidFill>
                <a:latin typeface="Myriad Pro" panose="020B0503030403020204" pitchFamily="34" charset="0"/>
                <a:ea typeface="ＭＳ Ｐゴシック" panose="020B0600070205080204" pitchFamily="34" charset="-128"/>
              </a:rPr>
              <a:t>.</a:t>
            </a: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r>
              <a:rPr lang="es-CR" sz="1600" i="1" dirty="0">
                <a:solidFill>
                  <a:srgbClr val="595959"/>
                </a:solidFill>
                <a:latin typeface="Myriad Pro" panose="020B0503030403020204" pitchFamily="34" charset="0"/>
                <a:ea typeface="ＭＳ Ｐゴシック" panose="020B0600070205080204" pitchFamily="34" charset="-128"/>
              </a:rPr>
              <a:t>Tipo de Dato </a:t>
            </a:r>
            <a:r>
              <a:rPr lang="es-CR" sz="1600" dirty="0">
                <a:solidFill>
                  <a:srgbClr val="595959"/>
                </a:solidFill>
                <a:latin typeface="Myriad Pro" panose="020B0503030403020204" pitchFamily="34" charset="0"/>
                <a:ea typeface="ＭＳ Ｐゴシック" panose="020B0600070205080204" pitchFamily="34" charset="-128"/>
              </a:rPr>
              <a:t>(</a:t>
            </a:r>
            <a:r>
              <a:rPr lang="es-CR" sz="1600" dirty="0" err="1">
                <a:solidFill>
                  <a:srgbClr val="595959"/>
                </a:solidFill>
                <a:latin typeface="Andale Mono" panose="020B0509000000000004" pitchFamily="49" charset="0"/>
                <a:ea typeface="ＭＳ Ｐゴシック" panose="020B0600070205080204" pitchFamily="34" charset="-128"/>
              </a:rPr>
              <a:t>dtype</a:t>
            </a:r>
            <a:r>
              <a:rPr lang="es-CR" sz="1600" dirty="0">
                <a:solidFill>
                  <a:srgbClr val="595959"/>
                </a:solidFill>
                <a:latin typeface="Myriad Pro" panose="020B0503030403020204" pitchFamily="34" charset="0"/>
                <a:ea typeface="ＭＳ Ｐゴシック" panose="020B0600070205080204" pitchFamily="34" charset="-128"/>
              </a:rPr>
              <a:t> en librerías de </a:t>
            </a:r>
            <a:r>
              <a:rPr lang="es-CR" sz="1600" dirty="0">
                <a:solidFill>
                  <a:srgbClr val="595959"/>
                </a:solidFill>
                <a:latin typeface="Andale Mono" panose="020B0509000000000004" pitchFamily="49" charset="0"/>
                <a:ea typeface="ＭＳ Ｐゴシック" panose="020B0600070205080204" pitchFamily="34" charset="-128"/>
              </a:rPr>
              <a:t>Python</a:t>
            </a:r>
            <a:r>
              <a:rPr lang="es-CR" sz="1600" dirty="0">
                <a:solidFill>
                  <a:srgbClr val="595959"/>
                </a:solidFill>
                <a:latin typeface="Myriad Pro" panose="020B0503030403020204" pitchFamily="34" charset="0"/>
                <a:ea typeface="ＭＳ Ｐゴシック" panose="020B0600070205080204" pitchFamily="34" charset="-128"/>
              </a:rPr>
              <a:t>): Este es el tipo de dato contenido en el tensor, un tipo de tensor puede ser </a:t>
            </a:r>
            <a:r>
              <a:rPr lang="es-CR" sz="1600" dirty="0">
                <a:solidFill>
                  <a:srgbClr val="595959"/>
                </a:solidFill>
                <a:latin typeface="Andale Mono" panose="020B0509000000000004" pitchFamily="49" charset="0"/>
                <a:ea typeface="ＭＳ Ｐゴシック" panose="020B0600070205080204" pitchFamily="34" charset="-128"/>
              </a:rPr>
              <a:t>float32</a:t>
            </a:r>
            <a:r>
              <a:rPr lang="es-CR" sz="1600" dirty="0">
                <a:solidFill>
                  <a:srgbClr val="595959"/>
                </a:solidFill>
                <a:latin typeface="Myriad Pro" panose="020B0503030403020204" pitchFamily="34" charset="0"/>
                <a:ea typeface="ＭＳ Ｐゴシック" panose="020B0600070205080204" pitchFamily="34" charset="-128"/>
              </a:rPr>
              <a:t>, </a:t>
            </a:r>
            <a:r>
              <a:rPr lang="es-CR" sz="1600" dirty="0">
                <a:solidFill>
                  <a:srgbClr val="595959"/>
                </a:solidFill>
                <a:latin typeface="Andale Mono" panose="020B0509000000000004" pitchFamily="49" charset="0"/>
                <a:ea typeface="ＭＳ Ｐゴシック" panose="020B0600070205080204" pitchFamily="34" charset="-128"/>
              </a:rPr>
              <a:t>uint8</a:t>
            </a:r>
            <a:r>
              <a:rPr lang="es-CR" sz="1600" dirty="0">
                <a:solidFill>
                  <a:srgbClr val="595959"/>
                </a:solidFill>
                <a:latin typeface="Myriad Pro" panose="020B0503030403020204" pitchFamily="34" charset="0"/>
                <a:ea typeface="ＭＳ Ｐゴシック" panose="020B0600070205080204" pitchFamily="34" charset="-128"/>
              </a:rPr>
              <a:t>, </a:t>
            </a:r>
            <a:r>
              <a:rPr lang="es-CR" sz="1600" dirty="0">
                <a:solidFill>
                  <a:srgbClr val="595959"/>
                </a:solidFill>
                <a:latin typeface="Andale Mono" panose="020B0509000000000004" pitchFamily="49" charset="0"/>
                <a:ea typeface="ＭＳ Ｐゴシック" panose="020B0600070205080204" pitchFamily="34" charset="-128"/>
              </a:rPr>
              <a:t>float64</a:t>
            </a:r>
            <a:r>
              <a:rPr lang="es-CR" sz="1600" dirty="0">
                <a:solidFill>
                  <a:srgbClr val="595959"/>
                </a:solidFill>
                <a:latin typeface="Myriad Pro" panose="020B0503030403020204" pitchFamily="34" charset="0"/>
                <a:ea typeface="ＭＳ Ｐゴシック" panose="020B0600070205080204" pitchFamily="34" charset="-128"/>
              </a:rPr>
              <a:t>, etc. En raras ocasiones podría ser tipo </a:t>
            </a:r>
            <a:r>
              <a:rPr lang="es-CR" sz="1600" dirty="0" err="1">
                <a:solidFill>
                  <a:srgbClr val="595959"/>
                </a:solidFill>
                <a:latin typeface="Andale Mono" panose="020B0509000000000004" pitchFamily="49" charset="0"/>
                <a:ea typeface="ＭＳ Ｐゴシック" panose="020B0600070205080204" pitchFamily="34" charset="-128"/>
              </a:rPr>
              <a:t>char</a:t>
            </a:r>
            <a:r>
              <a:rPr lang="es-CR" sz="1600" dirty="0">
                <a:solidFill>
                  <a:srgbClr val="595959"/>
                </a:solidFill>
                <a:latin typeface="Myriad Pro" panose="020B0503030403020204" pitchFamily="34" charset="0"/>
                <a:ea typeface="ＭＳ Ｐゴシック" panose="020B0600070205080204" pitchFamily="34" charset="-128"/>
              </a:rPr>
              <a:t>, aunque este tipo de tensores no existe en </a:t>
            </a:r>
            <a:r>
              <a:rPr lang="es-CR" sz="1600" dirty="0">
                <a:solidFill>
                  <a:srgbClr val="595959"/>
                </a:solidFill>
                <a:latin typeface="Andale Mono" panose="020B0509000000000004" pitchFamily="49" charset="0"/>
                <a:ea typeface="ＭＳ Ｐゴシック" panose="020B0600070205080204" pitchFamily="34" charset="-128"/>
              </a:rPr>
              <a:t>Numpy</a:t>
            </a:r>
            <a:r>
              <a:rPr lang="es-CR" sz="1600" dirty="0">
                <a:solidFill>
                  <a:srgbClr val="595959"/>
                </a:solidFill>
                <a:latin typeface="Myriad Pro" panose="020B0503030403020204" pitchFamily="34" charset="0"/>
                <a:ea typeface="ＭＳ Ｐゴシック" panose="020B0600070205080204" pitchFamily="34" charset="-128"/>
              </a:rPr>
              <a:t>.</a:t>
            </a: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8</a:t>
            </a:fld>
            <a:endParaRPr lang="en-US" altLang="es-CR"/>
          </a:p>
        </p:txBody>
      </p:sp>
    </p:spTree>
    <p:extLst>
      <p:ext uri="{BB962C8B-B14F-4D97-AF65-F5344CB8AC3E}">
        <p14:creationId xmlns:p14="http://schemas.microsoft.com/office/powerpoint/2010/main" val="3114260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B82D-0842-2043-82AD-93D263AFEAD8}"/>
              </a:ext>
            </a:extLst>
          </p:cNvPr>
          <p:cNvSpPr>
            <a:spLocks noGrp="1"/>
          </p:cNvSpPr>
          <p:nvPr>
            <p:ph type="title"/>
          </p:nvPr>
        </p:nvSpPr>
        <p:spPr>
          <a:xfrm>
            <a:off x="457200" y="0"/>
            <a:ext cx="8229600" cy="857250"/>
          </a:xfrm>
        </p:spPr>
        <p:txBody>
          <a:bodyPr/>
          <a:lstStyle/>
          <a:p>
            <a:r>
              <a:rPr lang="es-ES" altLang="es-CR" sz="3200" b="1" dirty="0">
                <a:solidFill>
                  <a:srgbClr val="7F7F7F"/>
                </a:solidFill>
                <a:latin typeface="Century Gothic" panose="020B0502020202020204" pitchFamily="34" charset="0"/>
                <a:ea typeface="ＭＳ Ｐゴシック" panose="020B0600070205080204" pitchFamily="34" charset="-128"/>
              </a:rPr>
              <a:t>Operaciones de tensores</a:t>
            </a:r>
            <a:endParaRPr lang="es-CR" sz="3200" b="1" dirty="0">
              <a:latin typeface="Century Gothic" panose="020B0502020202020204" pitchFamily="34" charset="0"/>
            </a:endParaRPr>
          </a:p>
        </p:txBody>
      </p:sp>
      <p:sp>
        <p:nvSpPr>
          <p:cNvPr id="3" name="Marcador de contenido 2">
            <a:extLst>
              <a:ext uri="{FF2B5EF4-FFF2-40B4-BE49-F238E27FC236}">
                <a16:creationId xmlns:a16="http://schemas.microsoft.com/office/drawing/2014/main" id="{66C88812-F42A-C24B-A06E-30FB949DBF0D}"/>
              </a:ext>
            </a:extLst>
          </p:cNvPr>
          <p:cNvSpPr>
            <a:spLocks noGrp="1"/>
          </p:cNvSpPr>
          <p:nvPr>
            <p:ph idx="1"/>
          </p:nvPr>
        </p:nvSpPr>
        <p:spPr>
          <a:xfrm>
            <a:off x="457200" y="683087"/>
            <a:ext cx="8229600" cy="4292895"/>
          </a:xfrm>
        </p:spPr>
        <p:txBody>
          <a:bodyPr/>
          <a:lstStyle/>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r>
              <a:rPr lang="es-CR" sz="2000" dirty="0">
                <a:solidFill>
                  <a:srgbClr val="595959"/>
                </a:solidFill>
                <a:latin typeface="Myriad Pro" panose="020B0503030403020204" pitchFamily="34" charset="0"/>
                <a:ea typeface="ＭＳ Ｐゴシック" panose="020B0600070205080204" pitchFamily="34" charset="-128"/>
              </a:rPr>
              <a:t>Todas las transformaciones aprendidas por Redes Neuronales se pueden reducir a un puñado de operaciones de tensores aplicadas a tensores de datos numéricos. Por ejemplo, es posible agregar tensores, multiplicar tensores, etc.</a:t>
            </a: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a:buFont typeface="+mj-lt"/>
              <a:buAutoNum type="arabicPeriod"/>
            </a:pPr>
            <a:endParaRPr lang="es-CR" sz="1600" dirty="0">
              <a:solidFill>
                <a:srgbClr val="595959"/>
              </a:solidFill>
              <a:latin typeface="Myriad Pro" panose="020B0503030403020204" pitchFamily="34" charset="0"/>
              <a:ea typeface="ＭＳ Ｐゴシック" panose="020B0600070205080204" pitchFamily="34" charset="-128"/>
            </a:endParaRPr>
          </a:p>
          <a:p>
            <a:pPr marL="0" indent="0">
              <a:buNone/>
            </a:pPr>
            <a:endParaRPr lang="es-CR" sz="1600" dirty="0"/>
          </a:p>
        </p:txBody>
      </p:sp>
      <p:sp>
        <p:nvSpPr>
          <p:cNvPr id="4" name="Marcador de número de diapositiva 3">
            <a:extLst>
              <a:ext uri="{FF2B5EF4-FFF2-40B4-BE49-F238E27FC236}">
                <a16:creationId xmlns:a16="http://schemas.microsoft.com/office/drawing/2014/main" id="{4BDFF57A-6F25-D543-9D35-AA774F537E2E}"/>
              </a:ext>
            </a:extLst>
          </p:cNvPr>
          <p:cNvSpPr>
            <a:spLocks noGrp="1"/>
          </p:cNvSpPr>
          <p:nvPr>
            <p:ph type="sldNum" sz="quarter" idx="12"/>
          </p:nvPr>
        </p:nvSpPr>
        <p:spPr/>
        <p:txBody>
          <a:bodyPr/>
          <a:lstStyle/>
          <a:p>
            <a:fld id="{4624E98C-54E1-8F4C-9379-6BF7059E518B}" type="slidenum">
              <a:rPr lang="en-US" altLang="es-CR" smtClean="0"/>
              <a:pPr/>
              <a:t>9</a:t>
            </a:fld>
            <a:endParaRPr lang="en-US" altLang="es-CR"/>
          </a:p>
        </p:txBody>
      </p:sp>
    </p:spTree>
    <p:extLst>
      <p:ext uri="{BB962C8B-B14F-4D97-AF65-F5344CB8AC3E}">
        <p14:creationId xmlns:p14="http://schemas.microsoft.com/office/powerpoint/2010/main" val="2856607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8769</TotalTime>
  <Words>2641</Words>
  <Application>Microsoft Macintosh PowerPoint</Application>
  <PresentationFormat>Presentación en pantalla (16:9)</PresentationFormat>
  <Paragraphs>323</Paragraphs>
  <Slides>43</Slides>
  <Notes>19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43</vt:i4>
      </vt:variant>
    </vt:vector>
  </HeadingPairs>
  <TitlesOfParts>
    <vt:vector size="51" baseType="lpstr">
      <vt:lpstr>Andale Mono</vt:lpstr>
      <vt:lpstr>Arial</vt:lpstr>
      <vt:lpstr>Arial Hebrew Scholar</vt:lpstr>
      <vt:lpstr>Calibri</vt:lpstr>
      <vt:lpstr>Cambria Math</vt:lpstr>
      <vt:lpstr>Century Gothic</vt:lpstr>
      <vt:lpstr>Myriad Pro</vt:lpstr>
      <vt:lpstr>Office Theme</vt:lpstr>
      <vt:lpstr>Presentación de PowerPoint</vt:lpstr>
      <vt:lpstr>¿Qué es DEEP LEARNING?</vt:lpstr>
      <vt:lpstr>Componentes Matemáticos de las Redes Neuronales</vt:lpstr>
      <vt:lpstr>Escalares (tensores 0D)</vt:lpstr>
      <vt:lpstr>Vectores (tensores 1D)</vt:lpstr>
      <vt:lpstr>Matrices (tensores 2D)</vt:lpstr>
      <vt:lpstr>Tensores 3D y tensores de más dimensiones</vt:lpstr>
      <vt:lpstr>Atributos Clave</vt:lpstr>
      <vt:lpstr>Operaciones de tensores</vt:lpstr>
      <vt:lpstr>Operaciones por entrada</vt:lpstr>
      <vt:lpstr>“Broadcasting”</vt:lpstr>
      <vt:lpstr>“Broadcasting”</vt:lpstr>
      <vt:lpstr>Producto Punto Tensor</vt:lpstr>
      <vt:lpstr>Producto Punto Tensor</vt:lpstr>
      <vt:lpstr>Interpretación geométrica de operaciones entre tensores</vt:lpstr>
      <vt:lpstr>Interpretación geométrica de operaciones entre tensores</vt:lpstr>
      <vt:lpstr>Interpretación geométrica de operaciones entre tensores</vt:lpstr>
      <vt:lpstr>OPTIMIZACIÓN BASADA EN GRADIENTES</vt:lpstr>
      <vt:lpstr>Un Poco de Estructura de Redes</vt:lpstr>
      <vt:lpstr>Estructura de las Capas</vt:lpstr>
      <vt:lpstr>Presentación de PowerPoint</vt:lpstr>
      <vt:lpstr>Perceptrones</vt:lpstr>
      <vt:lpstr>Presentación de PowerPoint</vt:lpstr>
      <vt:lpstr>Definiendo el output – Perceptrón </vt:lpstr>
      <vt:lpstr>Definiendo el output modificado</vt:lpstr>
      <vt:lpstr>Presentación de PowerPoint</vt:lpstr>
      <vt:lpstr>Presentación de PowerPoint</vt:lpstr>
      <vt:lpstr>Pero… ¡Esta propiedad no se cumple con redes de perceptrones! 😫  ¿Alguien sabe por qué? </vt:lpstr>
      <vt:lpstr>Presentación de PowerPoint</vt:lpstr>
      <vt:lpstr>¡Podemos superar esta dificultad!  ¿Cómo? Usando otro prototipo de neurona artificial 🤓</vt:lpstr>
      <vt:lpstr>Neurona Sigmoid</vt:lpstr>
      <vt:lpstr>Presentación de PowerPoint</vt:lpstr>
      <vt:lpstr>En Comparación con el Perceptrón…</vt:lpstr>
      <vt:lpstr>Similitud</vt:lpstr>
      <vt:lpstr>Funciones de Activación</vt:lpstr>
      <vt:lpstr>Presentación de PowerPoint</vt:lpstr>
      <vt:lpstr>Presentación de PowerPoint</vt:lpstr>
      <vt:lpstr>Variables Categóricas</vt:lpstr>
      <vt:lpstr>Ejemplo con regressoR</vt:lpstr>
      <vt:lpstr>Detallamos las variables</vt:lpstr>
      <vt:lpstr>Detallamos las variables</vt:lpstr>
      <vt:lpstr>Presentación de PowerPoint</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Oldemar Rodriguez</cp:lastModifiedBy>
  <cp:revision>347</cp:revision>
  <dcterms:created xsi:type="dcterms:W3CDTF">2010-04-12T23:12:02Z</dcterms:created>
  <dcterms:modified xsi:type="dcterms:W3CDTF">2021-04-22T22:59:31Z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